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41"/>
  </p:notesMasterIdLst>
  <p:handoutMasterIdLst>
    <p:handoutMasterId r:id="rId42"/>
  </p:handoutMasterIdLst>
  <p:sldIdLst>
    <p:sldId id="256" r:id="rId2"/>
    <p:sldId id="549" r:id="rId3"/>
    <p:sldId id="556" r:id="rId4"/>
    <p:sldId id="555" r:id="rId5"/>
    <p:sldId id="557" r:id="rId6"/>
    <p:sldId id="586" r:id="rId7"/>
    <p:sldId id="487" r:id="rId8"/>
    <p:sldId id="603" r:id="rId9"/>
    <p:sldId id="561" r:id="rId10"/>
    <p:sldId id="562" r:id="rId11"/>
    <p:sldId id="532" r:id="rId12"/>
    <p:sldId id="533" r:id="rId13"/>
    <p:sldId id="534" r:id="rId14"/>
    <p:sldId id="535" r:id="rId15"/>
    <p:sldId id="600" r:id="rId16"/>
    <p:sldId id="548" r:id="rId17"/>
    <p:sldId id="542" r:id="rId18"/>
    <p:sldId id="602" r:id="rId19"/>
    <p:sldId id="588" r:id="rId20"/>
    <p:sldId id="572" r:id="rId21"/>
    <p:sldId id="599" r:id="rId22"/>
    <p:sldId id="587" r:id="rId23"/>
    <p:sldId id="604" r:id="rId24"/>
    <p:sldId id="594" r:id="rId25"/>
    <p:sldId id="605" r:id="rId26"/>
    <p:sldId id="591" r:id="rId27"/>
    <p:sldId id="592" r:id="rId28"/>
    <p:sldId id="593" r:id="rId29"/>
    <p:sldId id="606" r:id="rId30"/>
    <p:sldId id="576" r:id="rId31"/>
    <p:sldId id="607" r:id="rId32"/>
    <p:sldId id="577" r:id="rId33"/>
    <p:sldId id="597" r:id="rId34"/>
    <p:sldId id="610" r:id="rId35"/>
    <p:sldId id="578" r:id="rId36"/>
    <p:sldId id="609" r:id="rId37"/>
    <p:sldId id="611" r:id="rId38"/>
    <p:sldId id="585" r:id="rId39"/>
    <p:sldId id="608" r:id="rId40"/>
  </p:sldIdLst>
  <p:sldSz cx="9144000" cy="6858000" type="screen4x3"/>
  <p:notesSz cx="6797675" cy="9928225"/>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A04"/>
    <a:srgbClr val="36A63A"/>
    <a:srgbClr val="6699FF"/>
    <a:srgbClr val="3399FF"/>
    <a:srgbClr val="0066FF"/>
    <a:srgbClr val="00FF00"/>
    <a:srgbClr val="0000CC"/>
    <a:srgbClr val="FFCC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95512" autoAdjust="0"/>
  </p:normalViewPr>
  <p:slideViewPr>
    <p:cSldViewPr>
      <p:cViewPr varScale="1">
        <p:scale>
          <a:sx n="107" d="100"/>
          <a:sy n="107" d="100"/>
        </p:scale>
        <p:origin x="1494" y="114"/>
      </p:cViewPr>
      <p:guideLst>
        <p:guide orient="horz" pos="2160"/>
        <p:guide pos="2880"/>
      </p:guideLst>
    </p:cSldViewPr>
  </p:slideViewPr>
  <p:outlineViewPr>
    <p:cViewPr>
      <p:scale>
        <a:sx n="33" d="100"/>
        <a:sy n="33" d="100"/>
      </p:scale>
      <p:origin x="0" y="-1495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2916" y="108"/>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1026"/>
          <p:cNvSpPr>
            <a:spLocks noGrp="1" noChangeArrowheads="1"/>
          </p:cNvSpPr>
          <p:nvPr>
            <p:ph type="hdr" sz="quarter"/>
          </p:nvPr>
        </p:nvSpPr>
        <p:spPr bwMode="auto">
          <a:xfrm>
            <a:off x="0"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1" name="Rectangle 1027"/>
          <p:cNvSpPr>
            <a:spLocks noGrp="1" noChangeArrowheads="1"/>
          </p:cNvSpPr>
          <p:nvPr>
            <p:ph type="dt" sz="quarter" idx="1"/>
          </p:nvPr>
        </p:nvSpPr>
        <p:spPr bwMode="auto">
          <a:xfrm>
            <a:off x="3849898" y="0"/>
            <a:ext cx="2960483" cy="490047"/>
          </a:xfrm>
          <a:prstGeom prst="rect">
            <a:avLst/>
          </a:prstGeom>
          <a:noFill/>
          <a:ln w="9525">
            <a:noFill/>
            <a:miter lim="800000"/>
            <a:headEnd/>
            <a:tailEnd/>
          </a:ln>
          <a:effectLst/>
        </p:spPr>
        <p:txBody>
          <a:bodyPr vert="horz" wrap="square" lIns="91577" tIns="45789" rIns="91577" bIns="45789" numCol="1" anchor="t" anchorCtr="0" compatLnSpc="1">
            <a:prstTxWarp prst="textNoShape">
              <a:avLst/>
            </a:prstTxWarp>
          </a:bodyPr>
          <a:lstStyle>
            <a:lvl1pPr algn="r">
              <a:defRPr sz="1200">
                <a:latin typeface="Times New Roman" pitchFamily="-107" charset="0"/>
                <a:ea typeface="+mn-ea"/>
                <a:cs typeface="+mn-cs"/>
              </a:defRPr>
            </a:lvl1pPr>
          </a:lstStyle>
          <a:p>
            <a:pPr>
              <a:defRPr/>
            </a:pPr>
            <a:endParaRPr lang="fr-FR"/>
          </a:p>
        </p:txBody>
      </p:sp>
      <p:sp>
        <p:nvSpPr>
          <p:cNvPr id="406532" name="Rectangle 1028"/>
          <p:cNvSpPr>
            <a:spLocks noGrp="1" noChangeArrowheads="1"/>
          </p:cNvSpPr>
          <p:nvPr>
            <p:ph type="ftr" sz="quarter" idx="2"/>
          </p:nvPr>
        </p:nvSpPr>
        <p:spPr bwMode="auto">
          <a:xfrm>
            <a:off x="0"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3" name="Rectangle 1029"/>
          <p:cNvSpPr>
            <a:spLocks noGrp="1" noChangeArrowheads="1"/>
          </p:cNvSpPr>
          <p:nvPr>
            <p:ph type="sldNum" sz="quarter" idx="3"/>
          </p:nvPr>
        </p:nvSpPr>
        <p:spPr bwMode="auto">
          <a:xfrm>
            <a:off x="3849898" y="9465227"/>
            <a:ext cx="2960483" cy="490047"/>
          </a:xfrm>
          <a:prstGeom prst="rect">
            <a:avLst/>
          </a:prstGeom>
          <a:noFill/>
          <a:ln w="9525">
            <a:noFill/>
            <a:miter lim="800000"/>
            <a:headEnd/>
            <a:tailEnd/>
          </a:ln>
          <a:effectLst/>
        </p:spPr>
        <p:txBody>
          <a:bodyPr vert="horz" wrap="square" lIns="91577" tIns="45789" rIns="91577" bIns="45789" numCol="1" anchor="b" anchorCtr="0" compatLnSpc="1">
            <a:prstTxWarp prst="textNoShape">
              <a:avLst/>
            </a:prstTxWarp>
          </a:bodyPr>
          <a:lstStyle>
            <a:lvl1pPr algn="r">
              <a:defRPr sz="1200">
                <a:latin typeface="Times New Roman" charset="0"/>
              </a:defRPr>
            </a:lvl1pPr>
          </a:lstStyle>
          <a:p>
            <a:pPr>
              <a:defRPr/>
            </a:pPr>
            <a:fld id="{CB595702-CDBF-7F4C-80BD-5ECD6612D319}" type="slidenum">
              <a:rPr lang="fr-FR"/>
              <a:pPr>
                <a:defRPr/>
              </a:pPr>
              <a:t>‹N°›</a:t>
            </a:fld>
            <a:endParaRPr lang="fr-FR"/>
          </a:p>
        </p:txBody>
      </p:sp>
    </p:spTree>
    <p:extLst>
      <p:ext uri="{BB962C8B-B14F-4D97-AF65-F5344CB8AC3E}">
        <p14:creationId xmlns:p14="http://schemas.microsoft.com/office/powerpoint/2010/main" val="25471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1"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87" name="Rectangle 3"/>
          <p:cNvSpPr>
            <a:spLocks noGrp="1" noChangeArrowheads="1"/>
          </p:cNvSpPr>
          <p:nvPr>
            <p:ph type="dt" idx="1"/>
          </p:nvPr>
        </p:nvSpPr>
        <p:spPr bwMode="auto">
          <a:xfrm>
            <a:off x="3849899" y="0"/>
            <a:ext cx="2946189" cy="49641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lvl1pPr algn="r" defTabSz="931670">
              <a:defRPr sz="1200">
                <a:latin typeface="Arial" pitchFamily="-107" charset="0"/>
                <a:ea typeface="+mn-ea"/>
                <a:cs typeface="+mn-cs"/>
              </a:defRPr>
            </a:lvl1pPr>
          </a:lstStyle>
          <a:p>
            <a:pPr>
              <a:defRPr/>
            </a:pPr>
            <a:endParaRPr lang="fr-FR"/>
          </a:p>
        </p:txBody>
      </p:sp>
      <p:sp>
        <p:nvSpPr>
          <p:cNvPr id="16388"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93189"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3097" tIns="46549" rIns="93097" bIns="46549"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3190" name="Rectangle 6"/>
          <p:cNvSpPr>
            <a:spLocks noGrp="1" noChangeArrowheads="1"/>
          </p:cNvSpPr>
          <p:nvPr>
            <p:ph type="ftr" sz="quarter" idx="4"/>
          </p:nvPr>
        </p:nvSpPr>
        <p:spPr bwMode="auto">
          <a:xfrm>
            <a:off x="1"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defTabSz="931670">
              <a:defRPr sz="1200">
                <a:latin typeface="Arial" pitchFamily="-107" charset="0"/>
                <a:ea typeface="+mn-ea"/>
                <a:cs typeface="+mn-cs"/>
              </a:defRPr>
            </a:lvl1pPr>
          </a:lstStyle>
          <a:p>
            <a:pPr>
              <a:defRPr/>
            </a:pPr>
            <a:endParaRPr lang="fr-FR"/>
          </a:p>
        </p:txBody>
      </p:sp>
      <p:sp>
        <p:nvSpPr>
          <p:cNvPr id="93191" name="Rectangle 7"/>
          <p:cNvSpPr>
            <a:spLocks noGrp="1" noChangeArrowheads="1"/>
          </p:cNvSpPr>
          <p:nvPr>
            <p:ph type="sldNum" sz="quarter" idx="5"/>
          </p:nvPr>
        </p:nvSpPr>
        <p:spPr bwMode="auto">
          <a:xfrm>
            <a:off x="3849899" y="9430223"/>
            <a:ext cx="2946189" cy="496411"/>
          </a:xfrm>
          <a:prstGeom prst="rect">
            <a:avLst/>
          </a:prstGeom>
          <a:noFill/>
          <a:ln w="9525">
            <a:noFill/>
            <a:miter lim="800000"/>
            <a:headEnd/>
            <a:tailEnd/>
          </a:ln>
          <a:effectLst/>
        </p:spPr>
        <p:txBody>
          <a:bodyPr vert="horz" wrap="square" lIns="93097" tIns="46549" rIns="93097" bIns="46549" numCol="1" anchor="b" anchorCtr="0" compatLnSpc="1">
            <a:prstTxWarp prst="textNoShape">
              <a:avLst/>
            </a:prstTxWarp>
          </a:bodyPr>
          <a:lstStyle>
            <a:lvl1pPr algn="r" defTabSz="931670">
              <a:defRPr sz="1200"/>
            </a:lvl1pPr>
          </a:lstStyle>
          <a:p>
            <a:pPr>
              <a:defRPr/>
            </a:pPr>
            <a:fld id="{FEDAF1F9-39BD-564C-A57A-FCBAE9EEBE01}" type="slidenum">
              <a:rPr lang="fr-FR"/>
              <a:pPr>
                <a:defRPr/>
              </a:pPr>
              <a:t>‹N°›</a:t>
            </a:fld>
            <a:endParaRPr lang="fr-FR"/>
          </a:p>
        </p:txBody>
      </p:sp>
    </p:spTree>
    <p:extLst>
      <p:ext uri="{BB962C8B-B14F-4D97-AF65-F5344CB8AC3E}">
        <p14:creationId xmlns:p14="http://schemas.microsoft.com/office/powerpoint/2010/main" val="25306179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670" eaLnBrk="0" hangingPunct="0">
              <a:defRPr sz="2000">
                <a:solidFill>
                  <a:schemeClr val="tx1"/>
                </a:solidFill>
                <a:latin typeface="Arial" charset="0"/>
                <a:ea typeface="ＭＳ Ｐゴシック" charset="0"/>
                <a:cs typeface="ＭＳ Ｐゴシック" charset="0"/>
              </a:defRPr>
            </a:lvl1pPr>
            <a:lvl2pPr marL="744064" indent="-286179" defTabSz="931670" eaLnBrk="0" hangingPunct="0">
              <a:defRPr sz="2000">
                <a:solidFill>
                  <a:schemeClr val="tx1"/>
                </a:solidFill>
                <a:latin typeface="Arial" charset="0"/>
                <a:ea typeface="ＭＳ Ｐゴシック" charset="0"/>
              </a:defRPr>
            </a:lvl2pPr>
            <a:lvl3pPr marL="1144715" indent="-228943" defTabSz="931670" eaLnBrk="0" hangingPunct="0">
              <a:defRPr sz="2000">
                <a:solidFill>
                  <a:schemeClr val="tx1"/>
                </a:solidFill>
                <a:latin typeface="Arial" charset="0"/>
                <a:ea typeface="ＭＳ Ｐゴシック" charset="0"/>
              </a:defRPr>
            </a:lvl3pPr>
            <a:lvl4pPr marL="1602600" indent="-228943" defTabSz="931670" eaLnBrk="0" hangingPunct="0">
              <a:defRPr sz="2000">
                <a:solidFill>
                  <a:schemeClr val="tx1"/>
                </a:solidFill>
                <a:latin typeface="Arial" charset="0"/>
                <a:ea typeface="ＭＳ Ｐゴシック" charset="0"/>
              </a:defRPr>
            </a:lvl4pPr>
            <a:lvl5pPr marL="2060486" indent="-228943" defTabSz="931670" eaLnBrk="0" hangingPunct="0">
              <a:defRPr sz="2000">
                <a:solidFill>
                  <a:schemeClr val="tx1"/>
                </a:solidFill>
                <a:latin typeface="Arial" charset="0"/>
                <a:ea typeface="ＭＳ Ｐゴシック" charset="0"/>
              </a:defRPr>
            </a:lvl5pPr>
            <a:lvl6pPr marL="2518372" indent="-228943" defTabSz="931670" eaLnBrk="0" fontAlgn="base" hangingPunct="0">
              <a:spcBef>
                <a:spcPct val="0"/>
              </a:spcBef>
              <a:spcAft>
                <a:spcPct val="0"/>
              </a:spcAft>
              <a:defRPr sz="2000">
                <a:solidFill>
                  <a:schemeClr val="tx1"/>
                </a:solidFill>
                <a:latin typeface="Arial" charset="0"/>
                <a:ea typeface="ＭＳ Ｐゴシック" charset="0"/>
              </a:defRPr>
            </a:lvl6pPr>
            <a:lvl7pPr marL="2976258" indent="-228943" defTabSz="931670" eaLnBrk="0" fontAlgn="base" hangingPunct="0">
              <a:spcBef>
                <a:spcPct val="0"/>
              </a:spcBef>
              <a:spcAft>
                <a:spcPct val="0"/>
              </a:spcAft>
              <a:defRPr sz="2000">
                <a:solidFill>
                  <a:schemeClr val="tx1"/>
                </a:solidFill>
                <a:latin typeface="Arial" charset="0"/>
                <a:ea typeface="ＭＳ Ｐゴシック" charset="0"/>
              </a:defRPr>
            </a:lvl7pPr>
            <a:lvl8pPr marL="3434144" indent="-228943" defTabSz="931670" eaLnBrk="0" fontAlgn="base" hangingPunct="0">
              <a:spcBef>
                <a:spcPct val="0"/>
              </a:spcBef>
              <a:spcAft>
                <a:spcPct val="0"/>
              </a:spcAft>
              <a:defRPr sz="2000">
                <a:solidFill>
                  <a:schemeClr val="tx1"/>
                </a:solidFill>
                <a:latin typeface="Arial" charset="0"/>
                <a:ea typeface="ＭＳ Ｐゴシック" charset="0"/>
              </a:defRPr>
            </a:lvl8pPr>
            <a:lvl9pPr marL="3892029" indent="-228943" defTabSz="93167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187B955B-9B3C-2647-95FD-E9C749E36CDB}" type="slidenum">
              <a:rPr lang="fr-FR" sz="1200"/>
              <a:pPr eaLnBrk="1" hangingPunct="1"/>
              <a:t>1</a:t>
            </a:fld>
            <a:endParaRPr lang="fr-FR" sz="1200" dirty="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fr-FR" dirty="0">
              <a:latin typeface="Arial" charset="0"/>
            </a:endParaRPr>
          </a:p>
        </p:txBody>
      </p:sp>
    </p:spTree>
    <p:extLst>
      <p:ext uri="{BB962C8B-B14F-4D97-AF65-F5344CB8AC3E}">
        <p14:creationId xmlns:p14="http://schemas.microsoft.com/office/powerpoint/2010/main" val="34404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33</a:t>
            </a:fld>
            <a:endParaRPr lang="fr-FR"/>
          </a:p>
        </p:txBody>
      </p:sp>
    </p:spTree>
    <p:extLst>
      <p:ext uri="{BB962C8B-B14F-4D97-AF65-F5344CB8AC3E}">
        <p14:creationId xmlns:p14="http://schemas.microsoft.com/office/powerpoint/2010/main" val="4142776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34</a:t>
            </a:fld>
            <a:endParaRPr lang="fr-FR"/>
          </a:p>
        </p:txBody>
      </p:sp>
    </p:spTree>
    <p:extLst>
      <p:ext uri="{BB962C8B-B14F-4D97-AF65-F5344CB8AC3E}">
        <p14:creationId xmlns:p14="http://schemas.microsoft.com/office/powerpoint/2010/main" val="2050072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35</a:t>
            </a:fld>
            <a:endParaRPr lang="fr-FR"/>
          </a:p>
        </p:txBody>
      </p:sp>
    </p:spTree>
    <p:extLst>
      <p:ext uri="{BB962C8B-B14F-4D97-AF65-F5344CB8AC3E}">
        <p14:creationId xmlns:p14="http://schemas.microsoft.com/office/powerpoint/2010/main" val="351814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36</a:t>
            </a:fld>
            <a:endParaRPr lang="fr-FR"/>
          </a:p>
        </p:txBody>
      </p:sp>
    </p:spTree>
    <p:extLst>
      <p:ext uri="{BB962C8B-B14F-4D97-AF65-F5344CB8AC3E}">
        <p14:creationId xmlns:p14="http://schemas.microsoft.com/office/powerpoint/2010/main" val="4024242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37</a:t>
            </a:fld>
            <a:endParaRPr lang="fr-FR"/>
          </a:p>
        </p:txBody>
      </p:sp>
    </p:spTree>
    <p:extLst>
      <p:ext uri="{BB962C8B-B14F-4D97-AF65-F5344CB8AC3E}">
        <p14:creationId xmlns:p14="http://schemas.microsoft.com/office/powerpoint/2010/main" val="28671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a:t>
            </a:r>
            <a:r>
              <a:rPr lang="en-US" baseline="0" dirty="0" smtClean="0"/>
              <a:t> provide a broad overview of </a:t>
            </a:r>
            <a:r>
              <a:rPr lang="en-US" baseline="0" dirty="0" err="1" smtClean="0"/>
              <a:t>ThingML</a:t>
            </a:r>
            <a:r>
              <a:rPr lang="en-US" baseline="0" dirty="0" smtClean="0"/>
              <a:t>, present some challenges and interesting features that are missing in </a:t>
            </a:r>
            <a:r>
              <a:rPr lang="en-US" baseline="0" dirty="0" err="1" smtClean="0"/>
              <a:t>ThingML</a:t>
            </a:r>
            <a:r>
              <a:rPr lang="en-US" baseline="0" dirty="0" smtClean="0"/>
              <a:t> and suggest some potential contributions of our own.</a:t>
            </a:r>
            <a:endParaRPr lang="en-US" dirty="0"/>
          </a:p>
        </p:txBody>
      </p:sp>
      <p:sp>
        <p:nvSpPr>
          <p:cNvPr id="4" name="Slide Number Placeholder 3"/>
          <p:cNvSpPr>
            <a:spLocks noGrp="1"/>
          </p:cNvSpPr>
          <p:nvPr>
            <p:ph type="sldNum" sz="quarter" idx="10"/>
          </p:nvPr>
        </p:nvSpPr>
        <p:spPr/>
        <p:txBody>
          <a:bodyPr/>
          <a:lstStyle/>
          <a:p>
            <a:fld id="{5B951E99-3993-EC42-9E2E-7C584BC1BD56}" type="slidenum">
              <a:rPr lang="en-US" smtClean="0"/>
              <a:t>7</a:t>
            </a:fld>
            <a:endParaRPr lang="en-US" dirty="0"/>
          </a:p>
        </p:txBody>
      </p:sp>
    </p:spTree>
    <p:extLst>
      <p:ext uri="{BB962C8B-B14F-4D97-AF65-F5344CB8AC3E}">
        <p14:creationId xmlns:p14="http://schemas.microsoft.com/office/powerpoint/2010/main" val="133877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11</a:t>
            </a:fld>
            <a:endParaRPr lang="fr-FR"/>
          </a:p>
        </p:txBody>
      </p:sp>
    </p:spTree>
    <p:extLst>
      <p:ext uri="{BB962C8B-B14F-4D97-AF65-F5344CB8AC3E}">
        <p14:creationId xmlns:p14="http://schemas.microsoft.com/office/powerpoint/2010/main" val="1876485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19</a:t>
            </a:fld>
            <a:endParaRPr lang="fr-FR"/>
          </a:p>
        </p:txBody>
      </p:sp>
    </p:spTree>
    <p:extLst>
      <p:ext uri="{BB962C8B-B14F-4D97-AF65-F5344CB8AC3E}">
        <p14:creationId xmlns:p14="http://schemas.microsoft.com/office/powerpoint/2010/main" val="395948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20</a:t>
            </a:fld>
            <a:endParaRPr lang="fr-FR"/>
          </a:p>
        </p:txBody>
      </p:sp>
    </p:spTree>
    <p:extLst>
      <p:ext uri="{BB962C8B-B14F-4D97-AF65-F5344CB8AC3E}">
        <p14:creationId xmlns:p14="http://schemas.microsoft.com/office/powerpoint/2010/main" val="1743648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21</a:t>
            </a:fld>
            <a:endParaRPr lang="fr-FR"/>
          </a:p>
        </p:txBody>
      </p:sp>
    </p:spTree>
    <p:extLst>
      <p:ext uri="{BB962C8B-B14F-4D97-AF65-F5344CB8AC3E}">
        <p14:creationId xmlns:p14="http://schemas.microsoft.com/office/powerpoint/2010/main" val="2930250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22</a:t>
            </a:fld>
            <a:endParaRPr lang="fr-FR"/>
          </a:p>
        </p:txBody>
      </p:sp>
    </p:spTree>
    <p:extLst>
      <p:ext uri="{BB962C8B-B14F-4D97-AF65-F5344CB8AC3E}">
        <p14:creationId xmlns:p14="http://schemas.microsoft.com/office/powerpoint/2010/main" val="298706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30</a:t>
            </a:fld>
            <a:endParaRPr lang="fr-FR"/>
          </a:p>
        </p:txBody>
      </p:sp>
    </p:spTree>
    <p:extLst>
      <p:ext uri="{BB962C8B-B14F-4D97-AF65-F5344CB8AC3E}">
        <p14:creationId xmlns:p14="http://schemas.microsoft.com/office/powerpoint/2010/main" val="1147420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32</a:t>
            </a:fld>
            <a:endParaRPr lang="fr-FR"/>
          </a:p>
        </p:txBody>
      </p:sp>
    </p:spTree>
    <p:extLst>
      <p:ext uri="{BB962C8B-B14F-4D97-AF65-F5344CB8AC3E}">
        <p14:creationId xmlns:p14="http://schemas.microsoft.com/office/powerpoint/2010/main" val="452645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414000" y="0"/>
            <a:ext cx="828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Click to edit Master text styles</a:t>
            </a:r>
          </a:p>
        </p:txBody>
      </p:sp>
    </p:spTree>
    <p:extLst>
      <p:ext uri="{BB962C8B-B14F-4D97-AF65-F5344CB8AC3E}">
        <p14:creationId xmlns:p14="http://schemas.microsoft.com/office/powerpoint/2010/main" val="382157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31020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4283968"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16458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0969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82296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14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14217"/>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2819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755576" y="2389261"/>
            <a:ext cx="7632848"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7718" y="-1"/>
            <a:ext cx="9151718"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pic>
        <p:nvPicPr>
          <p:cNvPr id="2051" name="Image 4" descr="PICTOS_blan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18" y="239712"/>
            <a:ext cx="9116222"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6946900" y="5546724"/>
            <a:ext cx="1384300"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dirty="0">
                <a:latin typeface="Verdana"/>
                <a:cs typeface="Verdana"/>
              </a:endParaRPr>
            </a:p>
          </p:txBody>
        </p:sp>
      </p:grpSp>
      <p:pic>
        <p:nvPicPr>
          <p:cNvPr id="2053" name="Image 11" descr="UNamu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006" y="5832475"/>
            <a:ext cx="9540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71695" y="6597352"/>
            <a:ext cx="899905"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151835212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4" r:id="rId3"/>
    <p:sldLayoutId id="2147483727" r:id="rId4"/>
    <p:sldLayoutId id="2147483728" r:id="rId5"/>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18" Type="http://schemas.openxmlformats.org/officeDocument/2006/relationships/image" Target="../media/image44.jpeg"/><Relationship Id="rId3" Type="http://schemas.openxmlformats.org/officeDocument/2006/relationships/image" Target="../media/image29.jpg"/><Relationship Id="rId7" Type="http://schemas.openxmlformats.org/officeDocument/2006/relationships/image" Target="../media/image33.pn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5.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jpeg"/><Relationship Id="rId10" Type="http://schemas.openxmlformats.org/officeDocument/2006/relationships/image" Target="../media/image36.jpe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gif"/><Relationship Id="rId1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books.openedition.org/editionsmsh/83" TargetMode="External"/><Relationship Id="rId2" Type="http://schemas.openxmlformats.org/officeDocument/2006/relationships/image" Target="../media/image1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14000" y="0"/>
            <a:ext cx="8280000" cy="5445224"/>
          </a:xfrm>
        </p:spPr>
        <p:txBody>
          <a:bodyPr/>
          <a:lstStyle/>
          <a:p>
            <a:r>
              <a:rPr lang="fr-FR" sz="4400" b="1" noProof="0" dirty="0" smtClean="0">
                <a:latin typeface="Arial" charset="0"/>
              </a:rPr>
              <a:t>GERAS</a:t>
            </a:r>
            <a:endParaRPr lang="fr-FR" cap="small" noProof="0" dirty="0" smtClean="0">
              <a:latin typeface="Arial" charset="0"/>
            </a:endParaRPr>
          </a:p>
          <a:p>
            <a:pPr algn="ctr" eaLnBrk="1" hangingPunct="1">
              <a:buFont typeface="Wingdings" charset="0"/>
              <a:buNone/>
            </a:pPr>
            <a:endParaRPr lang="fr-FR" noProof="0" dirty="0" smtClean="0">
              <a:latin typeface="Arial" charset="0"/>
            </a:endParaRPr>
          </a:p>
          <a:p>
            <a:pPr algn="ctr" eaLnBrk="1" hangingPunct="1">
              <a:buFont typeface="Wingdings" charset="0"/>
              <a:buNone/>
            </a:pPr>
            <a:endParaRPr lang="fr-FR" noProof="0" dirty="0" smtClean="0">
              <a:latin typeface="Arial" charset="0"/>
            </a:endParaRPr>
          </a:p>
          <a:p>
            <a:r>
              <a:rPr lang="fr-FR" noProof="0" dirty="0" smtClean="0">
                <a:latin typeface="Arial" panose="020B0604020202020204" pitchFamily="34" charset="0"/>
                <a:cs typeface="Arial" panose="020B0604020202020204" pitchFamily="34" charset="0"/>
              </a:rPr>
              <a:t>Assemblage Automatique de Composants guidé par un DSML</a:t>
            </a:r>
            <a:endParaRPr lang="fr-FR" sz="3200" noProof="0" dirty="0" smtClean="0">
              <a:latin typeface="Arial" panose="020B0604020202020204" pitchFamily="34" charset="0"/>
              <a:cs typeface="Arial" panose="020B0604020202020204" pitchFamily="34" charset="0"/>
            </a:endParaRPr>
          </a:p>
          <a:p>
            <a:pPr algn="ctr" eaLnBrk="1" hangingPunct="1">
              <a:buFont typeface="Wingdings" charset="0"/>
              <a:buNone/>
            </a:pPr>
            <a:endParaRPr lang="fr-FR" sz="3200" noProof="0" dirty="0" smtClean="0">
              <a:latin typeface="Arial" charset="0"/>
            </a:endParaRPr>
          </a:p>
          <a:p>
            <a:pPr algn="ctr" eaLnBrk="1" hangingPunct="1">
              <a:buFont typeface="Wingdings" charset="0"/>
              <a:buNone/>
            </a:pPr>
            <a:endParaRPr lang="fr-FR" sz="1800" noProof="0" dirty="0" smtClean="0">
              <a:latin typeface="Arial" charset="0"/>
            </a:endParaRPr>
          </a:p>
          <a:p>
            <a:pPr algn="ctr" eaLnBrk="1" hangingPunct="1">
              <a:buFont typeface="Wingdings" charset="0"/>
              <a:buNone/>
            </a:pPr>
            <a:endParaRPr lang="fr-FR" sz="1800" noProof="0" dirty="0" smtClean="0">
              <a:latin typeface="Arial" charset="0"/>
            </a:endParaRPr>
          </a:p>
          <a:p>
            <a:pPr algn="ctr" eaLnBrk="1" hangingPunct="1">
              <a:buFont typeface="Wingdings" charset="0"/>
              <a:buNone/>
            </a:pPr>
            <a:r>
              <a:rPr lang="fr-FR" sz="1800" noProof="0" dirty="0" err="1" smtClean="0">
                <a:latin typeface="Arial" charset="0"/>
              </a:rPr>
              <a:t>Abdelmounaim</a:t>
            </a:r>
            <a:r>
              <a:rPr lang="fr-FR" sz="1800" noProof="0" dirty="0" smtClean="0">
                <a:latin typeface="Arial" charset="0"/>
              </a:rPr>
              <a:t> DEBIECHE</a:t>
            </a:r>
          </a:p>
          <a:p>
            <a:pPr algn="ctr" eaLnBrk="1" hangingPunct="1">
              <a:buFont typeface="Wingdings" charset="0"/>
              <a:buNone/>
            </a:pPr>
            <a:r>
              <a:rPr lang="fr-FR" sz="1800" noProof="0" dirty="0" smtClean="0">
                <a:latin typeface="Arial" charset="0"/>
              </a:rPr>
              <a:t>09 Septembre 2016 </a:t>
            </a:r>
          </a:p>
          <a:p>
            <a:pPr algn="ctr" eaLnBrk="1" hangingPunct="1">
              <a:buFont typeface="Wingdings" charset="0"/>
              <a:buNone/>
            </a:pPr>
            <a:r>
              <a:rPr lang="fr-FR" sz="1800" noProof="0" dirty="0" smtClean="0">
                <a:latin typeface="Arial" charset="0"/>
              </a:rPr>
              <a:t>Université de Namur</a:t>
            </a:r>
            <a:endParaRPr lang="fr-FR" sz="1800" noProof="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a:t>
            </a:r>
            <a:endParaRPr lang="fr-FR" noProof="0"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84784"/>
            <a:ext cx="8229600" cy="4464496"/>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10</a:t>
            </a:fld>
            <a:endParaRPr lang="en-US" dirty="0"/>
          </a:p>
        </p:txBody>
      </p:sp>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422182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 : Object  </a:t>
            </a:r>
            <a:br>
              <a:rPr lang="fr-FR" noProof="0" dirty="0" smtClean="0"/>
            </a:b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11</a:t>
            </a:fld>
            <a:endParaRPr lang="en-US" dirty="0"/>
          </a:p>
        </p:txBody>
      </p:sp>
      <p:sp>
        <p:nvSpPr>
          <p:cNvPr id="7" name="Rectangle à coins arrondis 6"/>
          <p:cNvSpPr/>
          <p:nvPr/>
        </p:nvSpPr>
        <p:spPr>
          <a:xfrm>
            <a:off x="6274028" y="58169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a:t>
            </a:r>
            <a:endParaRPr lang="fr-BE" dirty="0"/>
          </a:p>
        </p:txBody>
      </p:sp>
      <p:sp>
        <p:nvSpPr>
          <p:cNvPr id="8" name="Rectangle à coins arrondis 7"/>
          <p:cNvSpPr/>
          <p:nvPr/>
        </p:nvSpPr>
        <p:spPr>
          <a:xfrm>
            <a:off x="6274028" y="5410523"/>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9" name="ZoneTexte 8"/>
          <p:cNvSpPr txBox="1"/>
          <p:nvPr/>
        </p:nvSpPr>
        <p:spPr>
          <a:xfrm>
            <a:off x="323528" y="2789424"/>
            <a:ext cx="8136904" cy="1938992"/>
          </a:xfrm>
          <a:prstGeom prst="rect">
            <a:avLst/>
          </a:prstGeom>
          <a:noFill/>
        </p:spPr>
        <p:txBody>
          <a:bodyPr wrap="square" rtlCol="0">
            <a:spAutoFit/>
          </a:bodyPr>
          <a:lstStyle/>
          <a:p>
            <a:pPr marL="457200" indent="-457200">
              <a:buAutoNum type="arabicParenR"/>
            </a:pPr>
            <a:r>
              <a:rPr lang="en-US" b="1" dirty="0" smtClean="0"/>
              <a:t>Couche object </a:t>
            </a:r>
            <a:r>
              <a:rPr lang="en-US" dirty="0" smtClean="0"/>
              <a:t>(</a:t>
            </a:r>
            <a:r>
              <a:rPr lang="en-US" dirty="0" err="1" smtClean="0"/>
              <a:t>capteurs</a:t>
            </a:r>
            <a:r>
              <a:rPr lang="en-US" dirty="0" smtClean="0"/>
              <a:t> et </a:t>
            </a:r>
            <a:r>
              <a:rPr lang="en-US" dirty="0" err="1" smtClean="0"/>
              <a:t>actionneurs</a:t>
            </a:r>
            <a:r>
              <a:rPr lang="en-US" dirty="0" smtClean="0"/>
              <a:t>)</a:t>
            </a:r>
          </a:p>
          <a:p>
            <a:pPr marL="457200" indent="-457200">
              <a:buAutoNum type="arabicParenR"/>
            </a:pPr>
            <a:endParaRPr lang="en-US" dirty="0"/>
          </a:p>
          <a:p>
            <a:r>
              <a:rPr lang="en-US" dirty="0"/>
              <a:t>-  </a:t>
            </a:r>
            <a:r>
              <a:rPr lang="en-US" dirty="0" smtClean="0"/>
              <a:t>Capturer les </a:t>
            </a:r>
            <a:r>
              <a:rPr lang="en-US" dirty="0" err="1" smtClean="0"/>
              <a:t>informations</a:t>
            </a:r>
            <a:r>
              <a:rPr lang="en-US" dirty="0" smtClean="0"/>
              <a:t> et </a:t>
            </a:r>
            <a:r>
              <a:rPr lang="en-US" dirty="0" err="1" smtClean="0"/>
              <a:t>agir</a:t>
            </a:r>
            <a:r>
              <a:rPr lang="en-US" dirty="0" smtClean="0"/>
              <a:t> sur </a:t>
            </a:r>
            <a:r>
              <a:rPr lang="en-US" dirty="0" err="1" smtClean="0"/>
              <a:t>l’environnement</a:t>
            </a:r>
            <a:endParaRPr lang="en-US" dirty="0"/>
          </a:p>
          <a:p>
            <a:endParaRPr lang="en-US" dirty="0"/>
          </a:p>
          <a:p>
            <a:r>
              <a:rPr lang="en-US" dirty="0"/>
              <a:t>-  </a:t>
            </a:r>
            <a:r>
              <a:rPr lang="en-US" dirty="0" err="1" smtClean="0"/>
              <a:t>Numériser</a:t>
            </a:r>
            <a:r>
              <a:rPr lang="en-US" dirty="0" smtClean="0"/>
              <a:t> les </a:t>
            </a:r>
            <a:r>
              <a:rPr lang="en-US" dirty="0" err="1" smtClean="0"/>
              <a:t>informations</a:t>
            </a:r>
            <a:endParaRPr lang="fr-BE" dirty="0"/>
          </a:p>
          <a:p>
            <a:endParaRPr lang="fr-BE" dirty="0"/>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140" y="1337020"/>
            <a:ext cx="1606696" cy="1428676"/>
          </a:xfrm>
          <a:prstGeom prst="rect">
            <a:avLst/>
          </a:prstGeom>
        </p:spPr>
      </p:pic>
      <p:pic>
        <p:nvPicPr>
          <p:cNvPr id="12" name="Imag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412" y="1354618"/>
            <a:ext cx="1962760" cy="1411078"/>
          </a:xfrm>
          <a:prstGeom prst="rect">
            <a:avLst/>
          </a:prstGeom>
        </p:spPr>
      </p:pic>
      <p:sp>
        <p:nvSpPr>
          <p:cNvPr id="3" name="ZoneTexte 2"/>
          <p:cNvSpPr txBox="1"/>
          <p:nvPr/>
        </p:nvSpPr>
        <p:spPr>
          <a:xfrm>
            <a:off x="457200" y="5036193"/>
            <a:ext cx="4834880" cy="1323439"/>
          </a:xfrm>
          <a:prstGeom prst="rect">
            <a:avLst/>
          </a:prstGeom>
          <a:noFill/>
        </p:spPr>
        <p:txBody>
          <a:bodyPr wrap="square" rtlCol="0">
            <a:spAutoFit/>
          </a:bodyPr>
          <a:lstStyle/>
          <a:p>
            <a:r>
              <a:rPr lang="fr-BE" dirty="0" smtClean="0"/>
              <a:t>2) </a:t>
            </a:r>
            <a:r>
              <a:rPr lang="fr-BE" b="1" dirty="0" smtClean="0"/>
              <a:t>Couche Abstraction </a:t>
            </a:r>
            <a:r>
              <a:rPr lang="fr-BE" dirty="0" smtClean="0"/>
              <a:t>: </a:t>
            </a:r>
            <a:r>
              <a:rPr lang="fr-BE" dirty="0"/>
              <a:t>transfère des données produites par </a:t>
            </a:r>
            <a:r>
              <a:rPr lang="fr-BE" dirty="0" smtClean="0"/>
              <a:t>la couche objet à </a:t>
            </a:r>
            <a:r>
              <a:rPr lang="fr-BE" dirty="0"/>
              <a:t>la couche </a:t>
            </a:r>
            <a:r>
              <a:rPr lang="fr-BE" dirty="0" smtClean="0"/>
              <a:t>Service à </a:t>
            </a:r>
            <a:r>
              <a:rPr lang="fr-BE" dirty="0"/>
              <a:t>travers des canaux </a:t>
            </a:r>
            <a:r>
              <a:rPr lang="fr-BE" dirty="0" smtClean="0"/>
              <a:t>sécurisés.</a:t>
            </a:r>
            <a:endParaRPr lang="fr-BE" dirty="0"/>
          </a:p>
        </p:txBody>
      </p:sp>
      <p:sp>
        <p:nvSpPr>
          <p:cNvPr id="13" name="ZoneTexte 12"/>
          <p:cNvSpPr txBox="1"/>
          <p:nvPr/>
        </p:nvSpPr>
        <p:spPr>
          <a:xfrm>
            <a:off x="491500" y="6232431"/>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2776161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Service Management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12</a:t>
            </a:fld>
            <a:endParaRPr lang="en-US" dirty="0"/>
          </a:p>
        </p:txBody>
      </p:sp>
      <p:sp>
        <p:nvSpPr>
          <p:cNvPr id="9" name="Rectangle à coins arrondis 8"/>
          <p:cNvSpPr/>
          <p:nvPr/>
        </p:nvSpPr>
        <p:spPr>
          <a:xfrm>
            <a:off x="6382552" y="59985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10" name="Rectangle à coins arrondis 9"/>
          <p:cNvSpPr/>
          <p:nvPr/>
        </p:nvSpPr>
        <p:spPr>
          <a:xfrm>
            <a:off x="6400943" y="388234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1" name="ZoneTexte 10"/>
          <p:cNvSpPr txBox="1"/>
          <p:nvPr/>
        </p:nvSpPr>
        <p:spPr>
          <a:xfrm>
            <a:off x="6382552" y="4589164"/>
            <a:ext cx="2599247" cy="400110"/>
          </a:xfrm>
          <a:prstGeom prst="rect">
            <a:avLst/>
          </a:prstGeom>
          <a:noFill/>
        </p:spPr>
        <p:txBody>
          <a:bodyPr wrap="square" rtlCol="0">
            <a:spAutoFit/>
          </a:bodyPr>
          <a:lstStyle/>
          <a:p>
            <a:r>
              <a:rPr lang="fr-FR" dirty="0" smtClean="0"/>
              <a:t>Infrastructure Layer</a:t>
            </a:r>
            <a:endParaRPr lang="fr-FR" dirty="0"/>
          </a:p>
        </p:txBody>
      </p:sp>
      <p:cxnSp>
        <p:nvCxnSpPr>
          <p:cNvPr id="12" name="Connecteur droit avec flèche 11"/>
          <p:cNvCxnSpPr>
            <a:stCxn id="10" idx="2"/>
            <a:endCxn id="13" idx="0"/>
          </p:cNvCxnSpPr>
          <p:nvPr/>
        </p:nvCxnSpPr>
        <p:spPr>
          <a:xfrm flipH="1">
            <a:off x="7682176" y="4393455"/>
            <a:ext cx="9195" cy="119869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à coins arrondis 12"/>
          <p:cNvSpPr/>
          <p:nvPr/>
        </p:nvSpPr>
        <p:spPr>
          <a:xfrm>
            <a:off x="6382552" y="55921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17" name="ZoneTexte 16"/>
          <p:cNvSpPr txBox="1"/>
          <p:nvPr/>
        </p:nvSpPr>
        <p:spPr>
          <a:xfrm>
            <a:off x="241176" y="1629519"/>
            <a:ext cx="5770984" cy="3170099"/>
          </a:xfrm>
          <a:prstGeom prst="rect">
            <a:avLst/>
          </a:prstGeom>
          <a:noFill/>
        </p:spPr>
        <p:txBody>
          <a:bodyPr wrap="square" rtlCol="0">
            <a:spAutoFit/>
          </a:bodyPr>
          <a:lstStyle/>
          <a:p>
            <a:r>
              <a:rPr lang="fr-BE" dirty="0" smtClean="0"/>
              <a:t>Objectif:</a:t>
            </a:r>
          </a:p>
          <a:p>
            <a:pPr marL="342900" indent="-342900">
              <a:buFontTx/>
              <a:buChar char="-"/>
            </a:pPr>
            <a:r>
              <a:rPr lang="fr-BE" dirty="0" smtClean="0"/>
              <a:t>Associe les services avec leur </a:t>
            </a:r>
            <a:r>
              <a:rPr lang="fr-BE" dirty="0" err="1" smtClean="0"/>
              <a:t>requéreur</a:t>
            </a:r>
            <a:r>
              <a:rPr lang="fr-BE" dirty="0" smtClean="0"/>
              <a:t> sur la base de leur adresse dans le réseau</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endParaRPr lang="fr-BE" dirty="0" smtClean="0"/>
          </a:p>
          <a:p>
            <a:pPr marL="342900" indent="-342900">
              <a:buFontTx/>
              <a:buChar char="-"/>
            </a:pPr>
            <a:endParaRPr lang="fr-BE" dirty="0" smtClean="0"/>
          </a:p>
          <a:p>
            <a:pPr marL="342900" indent="-342900">
              <a:buFontTx/>
              <a:buChar char="-"/>
            </a:pPr>
            <a:r>
              <a:rPr lang="fr-BE" dirty="0" smtClean="0"/>
              <a:t>Traite les données reçus de la couche d’objet.</a:t>
            </a:r>
          </a:p>
          <a:p>
            <a:pPr marL="342900" indent="-342900">
              <a:buFontTx/>
              <a:buChar char="-"/>
            </a:pPr>
            <a:r>
              <a:rPr lang="fr-BE" dirty="0" smtClean="0"/>
              <a:t>Distribue les services dans le réseau</a:t>
            </a:r>
            <a:endParaRPr lang="fr-BE" dirty="0" smtClean="0">
              <a:solidFill>
                <a:srgbClr val="FF0000"/>
              </a:solidFill>
            </a:endParaRPr>
          </a:p>
          <a:p>
            <a:pPr marL="342900" indent="-342900">
              <a:buFontTx/>
              <a:buChar char="-"/>
            </a:pPr>
            <a:endParaRPr lang="fr-BE" dirty="0"/>
          </a:p>
        </p:txBody>
      </p:sp>
      <p:pic>
        <p:nvPicPr>
          <p:cNvPr id="14" name="Image 13"/>
          <p:cNvPicPr>
            <a:picLocks noChangeAspect="1"/>
          </p:cNvPicPr>
          <p:nvPr/>
        </p:nvPicPr>
        <p:blipFill>
          <a:blip r:embed="rId2"/>
          <a:stretch>
            <a:fillRect/>
          </a:stretch>
        </p:blipFill>
        <p:spPr>
          <a:xfrm>
            <a:off x="1475656" y="2636912"/>
            <a:ext cx="2736007" cy="1143332"/>
          </a:xfrm>
          <a:prstGeom prst="rect">
            <a:avLst/>
          </a:prstGeom>
        </p:spPr>
      </p:pic>
      <p:sp>
        <p:nvSpPr>
          <p:cNvPr id="16" name="ZoneTexte 15"/>
          <p:cNvSpPr txBox="1"/>
          <p:nvPr/>
        </p:nvSpPr>
        <p:spPr>
          <a:xfrm>
            <a:off x="246051" y="6259592"/>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3320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Application Layer</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13</a:t>
            </a:fld>
            <a:endParaRPr lang="en-US" dirty="0"/>
          </a:p>
        </p:txBody>
      </p:sp>
      <p:pic>
        <p:nvPicPr>
          <p:cNvPr id="5" name="Image 4"/>
          <p:cNvPicPr>
            <a:picLocks noChangeAspect="1"/>
          </p:cNvPicPr>
          <p:nvPr/>
        </p:nvPicPr>
        <p:blipFill>
          <a:blip r:embed="rId2"/>
          <a:stretch>
            <a:fillRect/>
          </a:stretch>
        </p:blipFill>
        <p:spPr>
          <a:xfrm>
            <a:off x="457200" y="1556792"/>
            <a:ext cx="6203032" cy="866919"/>
          </a:xfrm>
          <a:prstGeom prst="rect">
            <a:avLst/>
          </a:prstGeom>
        </p:spPr>
      </p:pic>
      <p:sp>
        <p:nvSpPr>
          <p:cNvPr id="16" name="Rectangle à coins arrondis 15"/>
          <p:cNvSpPr/>
          <p:nvPr/>
        </p:nvSpPr>
        <p:spPr>
          <a:xfrm>
            <a:off x="7308305" y="4187142"/>
            <a:ext cx="1683654"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7" name="Rectangle à coins arrondis 16"/>
          <p:cNvSpPr/>
          <p:nvPr/>
        </p:nvSpPr>
        <p:spPr>
          <a:xfrm>
            <a:off x="7308305" y="2501931"/>
            <a:ext cx="1724294"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18" name="ZoneTexte 17"/>
          <p:cNvSpPr txBox="1"/>
          <p:nvPr/>
        </p:nvSpPr>
        <p:spPr>
          <a:xfrm>
            <a:off x="6695728" y="4892824"/>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19" name="Connecteur droit avec flèche 18"/>
          <p:cNvCxnSpPr/>
          <p:nvPr/>
        </p:nvCxnSpPr>
        <p:spPr>
          <a:xfrm>
            <a:off x="8142392" y="474812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7092280" y="3493595"/>
            <a:ext cx="2448272" cy="400110"/>
          </a:xfrm>
          <a:prstGeom prst="rect">
            <a:avLst/>
          </a:prstGeom>
          <a:noFill/>
        </p:spPr>
        <p:txBody>
          <a:bodyPr wrap="square" rtlCol="0">
            <a:spAutoFit/>
          </a:bodyPr>
          <a:lstStyle/>
          <a:p>
            <a:r>
              <a:rPr lang="fr-FR" dirty="0" smtClean="0"/>
              <a:t>Application Layer</a:t>
            </a:r>
            <a:endParaRPr lang="fr-FR" dirty="0"/>
          </a:p>
        </p:txBody>
      </p:sp>
      <p:cxnSp>
        <p:nvCxnSpPr>
          <p:cNvPr id="21" name="Connecteur droit avec flèche 20"/>
          <p:cNvCxnSpPr>
            <a:stCxn id="17" idx="2"/>
            <a:endCxn id="16" idx="0"/>
          </p:cNvCxnSpPr>
          <p:nvPr/>
        </p:nvCxnSpPr>
        <p:spPr>
          <a:xfrm flipH="1">
            <a:off x="8150132" y="3195491"/>
            <a:ext cx="2032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7308305" y="5510867"/>
            <a:ext cx="1683654" cy="526428"/>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sp>
        <p:nvSpPr>
          <p:cNvPr id="27" name="Rectangle à coins arrondis 26"/>
          <p:cNvSpPr/>
          <p:nvPr/>
        </p:nvSpPr>
        <p:spPr>
          <a:xfrm>
            <a:off x="7308305" y="6118731"/>
            <a:ext cx="1724294"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28" name="ZoneTexte 27"/>
          <p:cNvSpPr txBox="1"/>
          <p:nvPr/>
        </p:nvSpPr>
        <p:spPr>
          <a:xfrm>
            <a:off x="457200" y="2848711"/>
            <a:ext cx="6203032" cy="707886"/>
          </a:xfrm>
          <a:prstGeom prst="rect">
            <a:avLst/>
          </a:prstGeom>
          <a:noFill/>
        </p:spPr>
        <p:txBody>
          <a:bodyPr wrap="square" rtlCol="0">
            <a:spAutoFit/>
          </a:bodyPr>
          <a:lstStyle/>
          <a:p>
            <a:r>
              <a:rPr lang="fr-BE" dirty="0" smtClean="0"/>
              <a:t>Fournir </a:t>
            </a:r>
            <a:r>
              <a:rPr lang="fr-BE" dirty="0"/>
              <a:t>des services intelligents de haute qualité pour répondre aux besoins des </a:t>
            </a:r>
            <a:r>
              <a:rPr lang="fr-BE" dirty="0" smtClean="0"/>
              <a:t>clients.</a:t>
            </a:r>
            <a:endParaRPr lang="fr-BE" dirty="0"/>
          </a:p>
        </p:txBody>
      </p:sp>
      <p:sp>
        <p:nvSpPr>
          <p:cNvPr id="15" name="ZoneTexte 14"/>
          <p:cNvSpPr txBox="1"/>
          <p:nvPr/>
        </p:nvSpPr>
        <p:spPr>
          <a:xfrm>
            <a:off x="22840" y="6006525"/>
            <a:ext cx="69254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6863011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Business Layer</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14</a:t>
            </a:fld>
            <a:endParaRPr lang="en-US" dirty="0"/>
          </a:p>
        </p:txBody>
      </p:sp>
      <p:sp>
        <p:nvSpPr>
          <p:cNvPr id="5" name="Rectangle à coins arrondis 4"/>
          <p:cNvSpPr/>
          <p:nvPr/>
        </p:nvSpPr>
        <p:spPr>
          <a:xfrm>
            <a:off x="61768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6" name="Rectangle à coins arrondis 5"/>
          <p:cNvSpPr/>
          <p:nvPr/>
        </p:nvSpPr>
        <p:spPr>
          <a:xfrm>
            <a:off x="61952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7" name="Rectangle à coins arrondis 6"/>
          <p:cNvSpPr/>
          <p:nvPr/>
        </p:nvSpPr>
        <p:spPr>
          <a:xfrm>
            <a:off x="62031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8" name="Rectangle à coins arrondis 7"/>
          <p:cNvSpPr/>
          <p:nvPr/>
        </p:nvSpPr>
        <p:spPr>
          <a:xfrm>
            <a:off x="61952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9" name="Connecteur droit avec flèche 8"/>
          <p:cNvCxnSpPr/>
          <p:nvPr/>
        </p:nvCxnSpPr>
        <p:spPr>
          <a:xfrm>
            <a:off x="74591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a:endCxn id="6" idx="0"/>
          </p:cNvCxnSpPr>
          <p:nvPr/>
        </p:nvCxnSpPr>
        <p:spPr>
          <a:xfrm flipH="1">
            <a:off x="74856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61768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12" name="Connecteur droit avec flèche 11"/>
          <p:cNvCxnSpPr>
            <a:stCxn id="8" idx="2"/>
            <a:endCxn id="7" idx="0"/>
          </p:cNvCxnSpPr>
          <p:nvPr/>
        </p:nvCxnSpPr>
        <p:spPr>
          <a:xfrm>
            <a:off x="75019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23528" y="1417216"/>
            <a:ext cx="5400600" cy="4093428"/>
          </a:xfrm>
          <a:prstGeom prst="rect">
            <a:avLst/>
          </a:prstGeom>
          <a:noFill/>
        </p:spPr>
        <p:txBody>
          <a:bodyPr wrap="square" rtlCol="0">
            <a:spAutoFit/>
          </a:bodyPr>
          <a:lstStyle/>
          <a:p>
            <a:r>
              <a:rPr lang="fr-BE" dirty="0" smtClean="0"/>
              <a:t>Couche de business gère l'ensemble des activités et services du système IOT</a:t>
            </a:r>
          </a:p>
          <a:p>
            <a:endParaRPr lang="fr-BE" dirty="0" smtClean="0"/>
          </a:p>
          <a:p>
            <a:r>
              <a:rPr lang="fr-BE" dirty="0" smtClean="0"/>
              <a:t>Objectif:</a:t>
            </a:r>
          </a:p>
          <a:p>
            <a:endParaRPr lang="fr-BE" dirty="0" smtClean="0"/>
          </a:p>
          <a:p>
            <a:pPr marL="342900" indent="-342900">
              <a:buFontTx/>
              <a:buChar char="-"/>
            </a:pPr>
            <a:r>
              <a:rPr lang="fr-BE" dirty="0" smtClean="0"/>
              <a:t>concevoir, analyser, mettre en œuvre, évaluer, surveiller et développer le système lié éléments IOT.</a:t>
            </a:r>
          </a:p>
          <a:p>
            <a:pPr marL="342900" indent="-342900">
              <a:buFontTx/>
              <a:buChar char="-"/>
            </a:pPr>
            <a:endParaRPr lang="fr-BE" dirty="0" smtClean="0"/>
          </a:p>
          <a:p>
            <a:pPr marL="342900" indent="-342900">
              <a:buFontTx/>
              <a:buChar char="-"/>
            </a:pPr>
            <a:r>
              <a:rPr lang="fr-BE" dirty="0" smtClean="0"/>
              <a:t>En outre, cette couche compare la sortie de chaque couche avec la sortie prévue pour améliorer les services et de maintenir la confidentialité des utilisateurs.</a:t>
            </a:r>
            <a:endParaRPr lang="fr-BE" dirty="0"/>
          </a:p>
        </p:txBody>
      </p:sp>
      <p:sp>
        <p:nvSpPr>
          <p:cNvPr id="15" name="ZoneTexte 14"/>
          <p:cNvSpPr txBox="1"/>
          <p:nvPr/>
        </p:nvSpPr>
        <p:spPr>
          <a:xfrm>
            <a:off x="0" y="6174258"/>
            <a:ext cx="6012160"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173635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  </a:t>
            </a:r>
            <a:r>
              <a:rPr lang="fr-FR" noProof="0" dirty="0" err="1" smtClean="0"/>
              <a:t>IoT</a:t>
            </a:r>
            <a:r>
              <a:rPr lang="fr-FR" noProof="0" dirty="0" smtClean="0"/>
              <a:t> </a:t>
            </a:r>
            <a:r>
              <a:rPr lang="fr-FR" noProof="0" dirty="0" err="1" smtClean="0"/>
              <a:t>Layers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15</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ZoneTexte 5"/>
          <p:cNvSpPr txBox="1"/>
          <p:nvPr/>
        </p:nvSpPr>
        <p:spPr>
          <a:xfrm>
            <a:off x="3669030" y="1737360"/>
            <a:ext cx="5017770" cy="2739211"/>
          </a:xfrm>
          <a:prstGeom prst="rect">
            <a:avLst/>
          </a:prstGeom>
          <a:noFill/>
        </p:spPr>
        <p:txBody>
          <a:bodyPr wrap="square" rtlCol="0">
            <a:spAutoFit/>
          </a:bodyPr>
          <a:lstStyle/>
          <a:p>
            <a:pPr marL="342900" indent="-342900">
              <a:buFont typeface="Arial" panose="020B0604020202020204" pitchFamily="34" charset="0"/>
              <a:buChar char="•"/>
            </a:pPr>
            <a:r>
              <a:rPr lang="fr-BE" dirty="0" smtClean="0"/>
              <a:t>Séparation des couches pas toujours nette</a:t>
            </a:r>
          </a:p>
          <a:p>
            <a:pPr marL="800100" lvl="1" indent="-342900">
              <a:buFont typeface="Wingdings" panose="05000000000000000000" pitchFamily="2" charset="2"/>
              <a:buChar char="§"/>
            </a:pPr>
            <a:r>
              <a:rPr lang="fr-BE" sz="1800" dirty="0" smtClean="0"/>
              <a:t>Suivant les problèmes, deux couches peuvent n’en constituer qu’une</a:t>
            </a:r>
            <a:endParaRPr lang="fr-BE" sz="1800" dirty="0"/>
          </a:p>
          <a:p>
            <a:endParaRPr lang="fr-BE" dirty="0" smtClean="0"/>
          </a:p>
          <a:p>
            <a:pPr marL="342900" indent="-342900">
              <a:buFont typeface="Arial" panose="020B0604020202020204" pitchFamily="34" charset="0"/>
              <a:buChar char="•"/>
            </a:pPr>
            <a:r>
              <a:rPr lang="fr-BE" dirty="0" smtClean="0"/>
              <a:t>Traitement des données </a:t>
            </a:r>
          </a:p>
          <a:p>
            <a:pPr marL="800100" lvl="1" indent="-342900">
              <a:buFont typeface="Wingdings" panose="05000000000000000000" pitchFamily="2" charset="2"/>
              <a:buChar char="§"/>
            </a:pPr>
            <a:r>
              <a:rPr lang="fr-BE" sz="1800" dirty="0" smtClean="0"/>
              <a:t>Chaque couche peut traiter certaines données, suivant ses compétences</a:t>
            </a:r>
            <a:endParaRPr lang="fr-BE" sz="1800" dirty="0"/>
          </a:p>
          <a:p>
            <a:endParaRPr lang="fr-BE" dirty="0"/>
          </a:p>
        </p:txBody>
      </p:sp>
      <p:sp>
        <p:nvSpPr>
          <p:cNvPr id="13" name="ZoneTexte 12"/>
          <p:cNvSpPr txBox="1"/>
          <p:nvPr/>
        </p:nvSpPr>
        <p:spPr>
          <a:xfrm>
            <a:off x="4602822" y="5536432"/>
            <a:ext cx="4305322" cy="769441"/>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5268088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buClr>
                <a:srgbClr val="36A63A"/>
              </a:buClr>
            </a:pPr>
            <a:r>
              <a:rPr lang="fr-FR" noProof="0" dirty="0" smtClean="0"/>
              <a:t>Exemple</a:t>
            </a:r>
            <a:endParaRPr lang="fr-FR" noProof="0" dirty="0">
              <a:solidFill>
                <a:schemeClr val="tx1"/>
              </a:solidFill>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16</a:t>
            </a:fld>
            <a:endParaRPr lang="en-US" dirty="0"/>
          </a:p>
        </p:txBody>
      </p:sp>
      <p:pic>
        <p:nvPicPr>
          <p:cNvPr id="3" name="Image 2"/>
          <p:cNvPicPr>
            <a:picLocks noChangeAspect="1"/>
          </p:cNvPicPr>
          <p:nvPr/>
        </p:nvPicPr>
        <p:blipFill>
          <a:blip r:embed="rId2"/>
          <a:stretch>
            <a:fillRect/>
          </a:stretch>
        </p:blipFill>
        <p:spPr>
          <a:xfrm>
            <a:off x="323528" y="1300844"/>
            <a:ext cx="8507288" cy="4864460"/>
          </a:xfrm>
          <a:prstGeom prst="rect">
            <a:avLst/>
          </a:prstGeom>
        </p:spPr>
      </p:pic>
      <p:sp>
        <p:nvSpPr>
          <p:cNvPr id="5" name="ZoneTexte 4"/>
          <p:cNvSpPr txBox="1"/>
          <p:nvPr/>
        </p:nvSpPr>
        <p:spPr>
          <a:xfrm>
            <a:off x="457200" y="6021288"/>
            <a:ext cx="7931224" cy="584775"/>
          </a:xfrm>
          <a:prstGeom prst="rect">
            <a:avLst/>
          </a:prstGeom>
          <a:noFill/>
        </p:spPr>
        <p:txBody>
          <a:bodyPr wrap="square" rtlCol="0">
            <a:spAutoFit/>
          </a:bodyPr>
          <a:lstStyle/>
          <a:p>
            <a:r>
              <a:rPr lang="fr-BE" sz="1200" dirty="0" err="1">
                <a:latin typeface="+mn-lt"/>
              </a:rPr>
              <a:t>Ala</a:t>
            </a:r>
            <a:r>
              <a:rPr lang="fr-BE" sz="1200" dirty="0">
                <a:latin typeface="+mn-lt"/>
              </a:rPr>
              <a:t> </a:t>
            </a:r>
            <a:r>
              <a:rPr lang="fr-BE" sz="1200" dirty="0" smtClean="0">
                <a:latin typeface="+mn-lt"/>
              </a:rPr>
              <a:t>Al-</a:t>
            </a:r>
            <a:r>
              <a:rPr lang="fr-BE" sz="1200" dirty="0" err="1" smtClean="0">
                <a:latin typeface="+mn-lt"/>
              </a:rPr>
              <a:t>Fuqaha</a:t>
            </a:r>
            <a:r>
              <a:rPr lang="fr-BE" sz="1200" dirty="0" smtClean="0">
                <a:latin typeface="+mn-lt"/>
              </a:rPr>
              <a:t>,</a:t>
            </a:r>
            <a:r>
              <a:rPr lang="nl-NL" dirty="0">
                <a:latin typeface="+mn-lt"/>
              </a:rPr>
              <a:t> </a:t>
            </a:r>
            <a:r>
              <a:rPr lang="nl-NL" sz="1200" dirty="0" err="1">
                <a:latin typeface="+mn-lt"/>
              </a:rPr>
              <a:t>Mohsen</a:t>
            </a:r>
            <a:r>
              <a:rPr lang="nl-NL" sz="1200" dirty="0">
                <a:latin typeface="+mn-lt"/>
              </a:rPr>
              <a:t> </a:t>
            </a:r>
            <a:r>
              <a:rPr lang="nl-NL" sz="1200" dirty="0" err="1">
                <a:latin typeface="+mn-lt"/>
              </a:rPr>
              <a:t>Guizani</a:t>
            </a:r>
            <a:r>
              <a:rPr lang="nl-NL" sz="1200" dirty="0" smtClean="0">
                <a:latin typeface="+mn-lt"/>
              </a:rPr>
              <a:t>,, </a:t>
            </a:r>
            <a:r>
              <a:rPr lang="nl-NL" sz="1200" dirty="0" err="1">
                <a:latin typeface="+mn-lt"/>
              </a:rPr>
              <a:t>Mehdi</a:t>
            </a:r>
            <a:r>
              <a:rPr lang="nl-NL" sz="1200" dirty="0">
                <a:latin typeface="+mn-lt"/>
              </a:rPr>
              <a:t> </a:t>
            </a:r>
            <a:r>
              <a:rPr lang="nl-NL" sz="1200" dirty="0" err="1" smtClean="0">
                <a:latin typeface="+mn-lt"/>
              </a:rPr>
              <a:t>Mohammadi</a:t>
            </a:r>
            <a:r>
              <a:rPr lang="nl-NL" sz="1200" dirty="0" smtClean="0">
                <a:latin typeface="+mn-lt"/>
              </a:rPr>
              <a:t> ,</a:t>
            </a:r>
            <a:r>
              <a:rPr lang="fr-BE" sz="1200" dirty="0" smtClean="0">
                <a:latin typeface="+mn-lt"/>
              </a:rPr>
              <a:t>Mohammed </a:t>
            </a:r>
            <a:r>
              <a:rPr lang="fr-BE" sz="1200" dirty="0" err="1">
                <a:latin typeface="+mn-lt"/>
              </a:rPr>
              <a:t>Aledhari</a:t>
            </a:r>
            <a:r>
              <a:rPr lang="fr-BE" sz="1200" dirty="0" smtClean="0">
                <a:latin typeface="+mn-lt"/>
              </a:rPr>
              <a:t>, </a:t>
            </a:r>
            <a:r>
              <a:rPr lang="fr-BE" sz="1200" dirty="0">
                <a:latin typeface="+mn-lt"/>
              </a:rPr>
              <a:t>and Moussa </a:t>
            </a:r>
            <a:r>
              <a:rPr lang="fr-BE" sz="1200" dirty="0" err="1" smtClean="0">
                <a:latin typeface="+mn-lt"/>
              </a:rPr>
              <a:t>Ayyash</a:t>
            </a:r>
            <a:r>
              <a:rPr lang="fr-BE" sz="1200" dirty="0">
                <a:latin typeface="+mn-lt"/>
              </a:rPr>
              <a:t> </a:t>
            </a:r>
            <a:r>
              <a:rPr lang="fr-BE" sz="1200" dirty="0" smtClean="0">
                <a:latin typeface="+mn-lt"/>
              </a:rPr>
              <a:t>in </a:t>
            </a:r>
            <a:r>
              <a:rPr lang="en-US" sz="1200" dirty="0">
                <a:latin typeface="+mn-lt"/>
              </a:rPr>
              <a:t>Internet of Things: A Survey on </a:t>
            </a:r>
            <a:r>
              <a:rPr lang="en-US" sz="1200" dirty="0" smtClean="0">
                <a:latin typeface="+mn-lt"/>
              </a:rPr>
              <a:t>Enabling</a:t>
            </a:r>
            <a:r>
              <a:rPr lang="fr-BE" sz="1200" dirty="0" smtClean="0">
                <a:latin typeface="+mn-lt"/>
              </a:rPr>
              <a:t>Technologies</a:t>
            </a:r>
            <a:r>
              <a:rPr lang="fr-BE" sz="1200" dirty="0">
                <a:latin typeface="+mn-lt"/>
              </a:rPr>
              <a:t>, </a:t>
            </a:r>
            <a:r>
              <a:rPr lang="fr-BE" sz="1200" dirty="0" err="1">
                <a:latin typeface="+mn-lt"/>
              </a:rPr>
              <a:t>Protocols</a:t>
            </a:r>
            <a:r>
              <a:rPr lang="fr-BE" sz="1200" dirty="0">
                <a:latin typeface="+mn-lt"/>
              </a:rPr>
              <a:t>, and Applications</a:t>
            </a:r>
            <a:r>
              <a:rPr lang="fr-BE" sz="1200" dirty="0" smtClean="0">
                <a:latin typeface="+mn-lt"/>
              </a:rPr>
              <a:t> 2015 </a:t>
            </a:r>
            <a:endParaRPr lang="fr-BE" sz="1200" dirty="0">
              <a:latin typeface="+mn-lt"/>
            </a:endParaRPr>
          </a:p>
        </p:txBody>
      </p:sp>
    </p:spTree>
    <p:extLst>
      <p:ext uri="{BB962C8B-B14F-4D97-AF65-F5344CB8AC3E}">
        <p14:creationId xmlns:p14="http://schemas.microsoft.com/office/powerpoint/2010/main" val="174000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  Projet GERAS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17</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sp>
        <p:nvSpPr>
          <p:cNvPr id="13" name="ZoneTexte 12"/>
          <p:cNvSpPr txBox="1"/>
          <p:nvPr/>
        </p:nvSpPr>
        <p:spPr>
          <a:xfrm>
            <a:off x="1808731" y="5045190"/>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1844435" y="3515120"/>
            <a:ext cx="2448272" cy="400110"/>
          </a:xfrm>
          <a:prstGeom prst="rect">
            <a:avLst/>
          </a:prstGeom>
          <a:noFill/>
        </p:spPr>
        <p:txBody>
          <a:bodyPr wrap="square" rtlCol="0">
            <a:spAutoFit/>
          </a:bodyPr>
          <a:lstStyle/>
          <a:p>
            <a:r>
              <a:rPr lang="fr-FR" dirty="0" smtClean="0"/>
              <a:t>Application Layer</a:t>
            </a:r>
            <a:endParaRPr lang="fr-FR" dirty="0"/>
          </a:p>
        </p:txBody>
      </p: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Abstraction </a:t>
            </a:r>
            <a:endParaRPr lang="fr-BE" dirty="0"/>
          </a:p>
        </p:txBody>
      </p:sp>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Ellipse 35"/>
          <p:cNvSpPr/>
          <p:nvPr/>
        </p:nvSpPr>
        <p:spPr>
          <a:xfrm>
            <a:off x="4572000" y="1804659"/>
            <a:ext cx="2808312" cy="58189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BE" dirty="0" smtClean="0"/>
              <a:t>GERAS</a:t>
            </a:r>
            <a:endParaRPr lang="fr-BE" dirty="0"/>
          </a:p>
        </p:txBody>
      </p:sp>
      <p:sp>
        <p:nvSpPr>
          <p:cNvPr id="5" name="Accolade fermante 4"/>
          <p:cNvSpPr/>
          <p:nvPr/>
        </p:nvSpPr>
        <p:spPr>
          <a:xfrm>
            <a:off x="3275856" y="1498714"/>
            <a:ext cx="1016851" cy="119625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6" name="Rectangle 5"/>
          <p:cNvSpPr/>
          <p:nvPr/>
        </p:nvSpPr>
        <p:spPr>
          <a:xfrm>
            <a:off x="323528" y="2694971"/>
            <a:ext cx="3096344" cy="38802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Aspects Techniques</a:t>
            </a:r>
            <a:endParaRPr lang="fr-FR" dirty="0"/>
          </a:p>
        </p:txBody>
      </p:sp>
      <p:sp>
        <p:nvSpPr>
          <p:cNvPr id="10" name="ZoneTexte 9"/>
          <p:cNvSpPr txBox="1"/>
          <p:nvPr/>
        </p:nvSpPr>
        <p:spPr>
          <a:xfrm>
            <a:off x="4211960" y="2996952"/>
            <a:ext cx="4608512" cy="2246769"/>
          </a:xfrm>
          <a:prstGeom prst="rect">
            <a:avLst/>
          </a:prstGeom>
          <a:noFill/>
        </p:spPr>
        <p:txBody>
          <a:bodyPr wrap="square" rtlCol="0">
            <a:spAutoFit/>
          </a:bodyPr>
          <a:lstStyle/>
          <a:p>
            <a:pPr marL="457200" indent="-457200">
              <a:buAutoNum type="arabicPeriod"/>
            </a:pPr>
            <a:r>
              <a:rPr lang="fr-FR" dirty="0" smtClean="0"/>
              <a:t>Définir un langage haut niveau pour capturer les scénarios intéressants</a:t>
            </a:r>
          </a:p>
          <a:p>
            <a:pPr marL="457200" indent="-457200">
              <a:buAutoNum type="arabicPeriod"/>
            </a:pPr>
            <a:endParaRPr lang="fr-FR" dirty="0"/>
          </a:p>
          <a:p>
            <a:pPr marL="457200" indent="-457200">
              <a:buAutoNum type="arabicPeriod"/>
            </a:pPr>
            <a:r>
              <a:rPr lang="fr-FR" dirty="0" smtClean="0"/>
              <a:t>Fournir une interface interopérable pour mapper ce langage avec les couches inférieures</a:t>
            </a:r>
            <a:endParaRPr lang="fr-FR" dirty="0"/>
          </a:p>
        </p:txBody>
      </p:sp>
    </p:spTree>
    <p:extLst>
      <p:ext uri="{BB962C8B-B14F-4D97-AF65-F5344CB8AC3E}">
        <p14:creationId xmlns:p14="http://schemas.microsoft.com/office/powerpoint/2010/main" val="8242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3" grpId="0"/>
      <p:bldP spid="22" grpId="0"/>
      <p:bldP spid="19"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18</a:t>
            </a:fld>
            <a:endParaRPr lang="en-US" dirty="0"/>
          </a:p>
        </p:txBody>
      </p:sp>
      <p:sp>
        <p:nvSpPr>
          <p:cNvPr id="3" name="Titre 2"/>
          <p:cNvSpPr>
            <a:spLocks noGrp="1"/>
          </p:cNvSpPr>
          <p:nvPr>
            <p:ph type="title"/>
          </p:nvPr>
        </p:nvSpPr>
        <p:spPr/>
        <p:txBody>
          <a:bodyPr/>
          <a:lstStyle/>
          <a:p>
            <a:r>
              <a:rPr lang="fr-FR" noProof="0" dirty="0" smtClean="0"/>
              <a:t>PROBLEMATIQUES EN </a:t>
            </a:r>
            <a:r>
              <a:rPr lang="fr-FR" noProof="0" dirty="0" err="1" smtClean="0"/>
              <a:t>IoT</a:t>
            </a:r>
            <a:endParaRPr lang="fr-FR" noProof="0" dirty="0"/>
          </a:p>
        </p:txBody>
      </p:sp>
    </p:spTree>
    <p:extLst>
      <p:ext uri="{BB962C8B-B14F-4D97-AF65-F5344CB8AC3E}">
        <p14:creationId xmlns:p14="http://schemas.microsoft.com/office/powerpoint/2010/main" val="1620957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Complexité</a:t>
            </a:r>
            <a:endParaRPr lang="fr-FR" noProof="0" dirty="0"/>
          </a:p>
        </p:txBody>
      </p:sp>
      <p:sp>
        <p:nvSpPr>
          <p:cNvPr id="3" name="Espace réservé du contenu 2"/>
          <p:cNvSpPr>
            <a:spLocks noGrp="1"/>
          </p:cNvSpPr>
          <p:nvPr>
            <p:ph idx="1"/>
          </p:nvPr>
        </p:nvSpPr>
        <p:spPr>
          <a:xfrm>
            <a:off x="457200" y="1317104"/>
            <a:ext cx="8363272" cy="5058078"/>
          </a:xfrm>
        </p:spPr>
        <p:txBody>
          <a:bodyPr/>
          <a:lstStyle/>
          <a:p>
            <a:endParaRPr lang="fr-FR" noProof="0" dirty="0" smtClean="0"/>
          </a:p>
          <a:p>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19</a:t>
            </a:fld>
            <a:endParaRPr lang="en-US" dirty="0"/>
          </a:p>
        </p:txBody>
      </p:sp>
      <p:sp>
        <p:nvSpPr>
          <p:cNvPr id="6" name="ZoneTexte 5"/>
          <p:cNvSpPr txBox="1"/>
          <p:nvPr/>
        </p:nvSpPr>
        <p:spPr>
          <a:xfrm>
            <a:off x="457200" y="5226739"/>
            <a:ext cx="8184180" cy="954107"/>
          </a:xfrm>
          <a:prstGeom prst="rect">
            <a:avLst/>
          </a:prstGeom>
          <a:noFill/>
        </p:spPr>
        <p:txBody>
          <a:bodyPr wrap="square" rtlCol="0">
            <a:spAutoFit/>
          </a:bodyPr>
          <a:lstStyle/>
          <a:p>
            <a:r>
              <a:rPr lang="fr-BE" sz="2800" b="1" dirty="0">
                <a:solidFill>
                  <a:srgbClr val="FF0000"/>
                </a:solidFill>
              </a:rPr>
              <a:t>Comment manipuler les objets d’une manière simple </a:t>
            </a:r>
            <a:r>
              <a:rPr lang="fr-BE" sz="2800" b="1" dirty="0" smtClean="0">
                <a:solidFill>
                  <a:srgbClr val="FF0000"/>
                </a:solidFill>
              </a:rPr>
              <a:t>et facile?</a:t>
            </a:r>
            <a:endParaRPr lang="fr-BE" sz="2800" b="1" dirty="0">
              <a:solidFill>
                <a:srgbClr val="FF0000"/>
              </a:solidFill>
            </a:endParaRPr>
          </a:p>
        </p:txBody>
      </p:sp>
      <p:sp>
        <p:nvSpPr>
          <p:cNvPr id="13" name="Rectangle à coins arrondis 12"/>
          <p:cNvSpPr/>
          <p:nvPr/>
        </p:nvSpPr>
        <p:spPr>
          <a:xfrm>
            <a:off x="7274404" y="140695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4" name="Rectangle à coins arrondis 13"/>
          <p:cNvSpPr/>
          <p:nvPr/>
        </p:nvSpPr>
        <p:spPr>
          <a:xfrm>
            <a:off x="7291380" y="272356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5" name="Rectangle à coins arrondis 14"/>
          <p:cNvSpPr/>
          <p:nvPr/>
        </p:nvSpPr>
        <p:spPr>
          <a:xfrm>
            <a:off x="7274404" y="4028236"/>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0786" y="1582526"/>
            <a:ext cx="1127396" cy="740916"/>
          </a:xfrm>
          <a:prstGeom prst="rect">
            <a:avLst/>
          </a:prstGeom>
        </p:spPr>
      </p:pic>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436" y="2831576"/>
            <a:ext cx="864096" cy="864096"/>
          </a:xfrm>
          <a:prstGeom prst="rect">
            <a:avLst/>
          </a:prstGeom>
        </p:spPr>
      </p:pic>
      <p:pic>
        <p:nvPicPr>
          <p:cNvPr id="18" name="Imag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436" y="4188460"/>
            <a:ext cx="989634" cy="784535"/>
          </a:xfrm>
          <a:prstGeom prst="rect">
            <a:avLst/>
          </a:prstGeom>
        </p:spPr>
      </p:pic>
      <p:sp>
        <p:nvSpPr>
          <p:cNvPr id="19" name="ZoneTexte 18"/>
          <p:cNvSpPr txBox="1"/>
          <p:nvPr/>
        </p:nvSpPr>
        <p:spPr>
          <a:xfrm>
            <a:off x="539552" y="1700808"/>
            <a:ext cx="6048672" cy="2554545"/>
          </a:xfrm>
          <a:prstGeom prst="rect">
            <a:avLst/>
          </a:prstGeom>
          <a:noFill/>
        </p:spPr>
        <p:txBody>
          <a:bodyPr wrap="square" rtlCol="0">
            <a:spAutoFit/>
          </a:bodyPr>
          <a:lstStyle/>
          <a:p>
            <a:r>
              <a:rPr lang="fr-BE" dirty="0" smtClean="0"/>
              <a:t>Manipuler les </a:t>
            </a:r>
            <a:r>
              <a:rPr lang="fr-BE" dirty="0"/>
              <a:t>objets</a:t>
            </a:r>
            <a:r>
              <a:rPr lang="fr-BE" dirty="0" smtClean="0"/>
              <a:t> dans l’internet des objets est complexe  :</a:t>
            </a:r>
          </a:p>
          <a:p>
            <a:endParaRPr lang="fr-BE" dirty="0"/>
          </a:p>
          <a:p>
            <a:pPr marL="342900" indent="-342900">
              <a:buFontTx/>
              <a:buChar char="-"/>
            </a:pPr>
            <a:r>
              <a:rPr lang="fr-BE" dirty="0" smtClean="0"/>
              <a:t>Utiliser plusieurs protocoles d’application.   </a:t>
            </a:r>
          </a:p>
          <a:p>
            <a:pPr marL="342900" indent="-342900">
              <a:buFontTx/>
              <a:buChar char="-"/>
            </a:pPr>
            <a:endParaRPr lang="fr-BE" dirty="0" smtClean="0"/>
          </a:p>
          <a:p>
            <a:pPr marL="342900" indent="-342900">
              <a:buFontTx/>
              <a:buChar char="-"/>
            </a:pPr>
            <a:r>
              <a:rPr lang="fr-BE" dirty="0" smtClean="0"/>
              <a:t>Utiliser les protocoles de services .</a:t>
            </a:r>
          </a:p>
          <a:p>
            <a:pPr marL="342900" indent="-342900">
              <a:buFontTx/>
              <a:buChar char="-"/>
            </a:pPr>
            <a:endParaRPr lang="fr-BE" dirty="0"/>
          </a:p>
          <a:p>
            <a:pPr marL="342900" indent="-342900">
              <a:buFontTx/>
              <a:buChar char="-"/>
            </a:pPr>
            <a:r>
              <a:rPr lang="fr-BE" dirty="0"/>
              <a:t>Utiliser les </a:t>
            </a:r>
            <a:r>
              <a:rPr lang="fr-BE" dirty="0" smtClean="0"/>
              <a:t>protocoles d’ infrastructure.</a:t>
            </a:r>
            <a:endParaRPr lang="fr-BE" dirty="0"/>
          </a:p>
        </p:txBody>
      </p:sp>
    </p:spTree>
    <p:extLst>
      <p:ext uri="{BB962C8B-B14F-4D97-AF65-F5344CB8AC3E}">
        <p14:creationId xmlns:p14="http://schemas.microsoft.com/office/powerpoint/2010/main" val="260018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Vieillissement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1844824"/>
            <a:ext cx="4896544" cy="35478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09349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Déploiement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20</a:t>
            </a:fld>
            <a:endParaRPr lang="en-US" dirty="0"/>
          </a:p>
        </p:txBody>
      </p:sp>
      <p:sp>
        <p:nvSpPr>
          <p:cNvPr id="6" name="ZoneTexte 5"/>
          <p:cNvSpPr txBox="1"/>
          <p:nvPr/>
        </p:nvSpPr>
        <p:spPr>
          <a:xfrm>
            <a:off x="552806" y="1464528"/>
            <a:ext cx="3888432" cy="1323439"/>
          </a:xfrm>
          <a:prstGeom prst="rect">
            <a:avLst/>
          </a:prstGeom>
          <a:noFill/>
        </p:spPr>
        <p:txBody>
          <a:bodyPr wrap="square" rtlCol="0">
            <a:spAutoFit/>
          </a:bodyPr>
          <a:lstStyle/>
          <a:p>
            <a:r>
              <a:rPr lang="fr-BE" b="1" dirty="0" smtClean="0"/>
              <a:t>Home </a:t>
            </a:r>
            <a:r>
              <a:rPr lang="fr-BE" b="1" dirty="0" err="1" smtClean="0"/>
              <a:t>connected</a:t>
            </a:r>
            <a:r>
              <a:rPr lang="fr-BE" b="1" dirty="0" smtClean="0"/>
              <a:t>:</a:t>
            </a:r>
          </a:p>
          <a:p>
            <a:r>
              <a:rPr lang="fr-BE" dirty="0" err="1" smtClean="0"/>
              <a:t>Hub,Tracker,Security,Monitoring,Automation</a:t>
            </a:r>
            <a:r>
              <a:rPr lang="fr-BE" dirty="0"/>
              <a:t>.</a:t>
            </a:r>
            <a:endParaRPr lang="fr-BE" dirty="0" smtClean="0"/>
          </a:p>
          <a:p>
            <a:endParaRPr lang="fr-BE" dirty="0"/>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800" y="2017124"/>
            <a:ext cx="1008112" cy="614664"/>
          </a:xfrm>
          <a:prstGeom prst="rect">
            <a:avLst/>
          </a:prstGeom>
        </p:spPr>
      </p:pic>
      <p:pic>
        <p:nvPicPr>
          <p:cNvPr id="13" name="Imag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500" y="1949018"/>
            <a:ext cx="792088" cy="654680"/>
          </a:xfrm>
          <a:prstGeom prst="rect">
            <a:avLst/>
          </a:prstGeom>
        </p:spPr>
      </p:pic>
      <p:pic>
        <p:nvPicPr>
          <p:cNvPr id="14" name="Imag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0392" y="1291358"/>
            <a:ext cx="490216" cy="773042"/>
          </a:xfrm>
          <a:prstGeom prst="rect">
            <a:avLst/>
          </a:prstGeom>
        </p:spPr>
      </p:pic>
      <p:pic>
        <p:nvPicPr>
          <p:cNvPr id="15" name="Imag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4248" y="1304886"/>
            <a:ext cx="972108" cy="655100"/>
          </a:xfrm>
          <a:prstGeom prst="rect">
            <a:avLst/>
          </a:prstGeom>
        </p:spPr>
      </p:pic>
      <p:pic>
        <p:nvPicPr>
          <p:cNvPr id="16" name="Imag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22398" y="1321837"/>
            <a:ext cx="1368152" cy="804411"/>
          </a:xfrm>
          <a:prstGeom prst="rect">
            <a:avLst/>
          </a:prstGeom>
        </p:spPr>
      </p:pic>
      <p:sp>
        <p:nvSpPr>
          <p:cNvPr id="17" name="ZoneTexte 16"/>
          <p:cNvSpPr txBox="1"/>
          <p:nvPr/>
        </p:nvSpPr>
        <p:spPr>
          <a:xfrm>
            <a:off x="482551" y="3067594"/>
            <a:ext cx="3816424" cy="1015663"/>
          </a:xfrm>
          <a:prstGeom prst="rect">
            <a:avLst/>
          </a:prstGeom>
          <a:noFill/>
        </p:spPr>
        <p:txBody>
          <a:bodyPr wrap="square" rtlCol="0">
            <a:spAutoFit/>
          </a:bodyPr>
          <a:lstStyle/>
          <a:p>
            <a:r>
              <a:rPr lang="fr-BE" b="1" dirty="0" smtClean="0"/>
              <a:t>Plateformes et </a:t>
            </a:r>
            <a:r>
              <a:rPr lang="fr-BE" b="1" dirty="0" err="1" smtClean="0"/>
              <a:t>enablement</a:t>
            </a:r>
            <a:r>
              <a:rPr lang="fr-BE" b="1" dirty="0" smtClean="0"/>
              <a:t>:</a:t>
            </a:r>
          </a:p>
          <a:p>
            <a:r>
              <a:rPr lang="fr-BE" dirty="0" err="1" smtClean="0"/>
              <a:t>Connectivity,Software,Sensor</a:t>
            </a:r>
            <a:r>
              <a:rPr lang="fr-BE" dirty="0" smtClean="0"/>
              <a:t> </a:t>
            </a:r>
            <a:r>
              <a:rPr lang="fr-BE" dirty="0" err="1" smtClean="0"/>
              <a:t>Network,Personal</a:t>
            </a:r>
            <a:r>
              <a:rPr lang="fr-BE" dirty="0" smtClean="0"/>
              <a:t> interface.</a:t>
            </a:r>
            <a:endParaRPr lang="fr-BE" dirty="0"/>
          </a:p>
        </p:txBody>
      </p:sp>
      <p:pic>
        <p:nvPicPr>
          <p:cNvPr id="1026" name="Picture 2" descr="http://www.thingsquare.com/style/img/thingsquare-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5268" y="3276175"/>
            <a:ext cx="2162175" cy="31432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400" y="3741534"/>
            <a:ext cx="952500" cy="485937"/>
          </a:xfrm>
          <a:prstGeom prst="rect">
            <a:avLst/>
          </a:prstGeom>
        </p:spPr>
      </p:pic>
      <p:pic>
        <p:nvPicPr>
          <p:cNvPr id="1030" name="Picture 6" descr="http://soocurious.com/fr/wp-content/uploads/2014/06/Placemeter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4652" y="3721568"/>
            <a:ext cx="1658615" cy="4528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bs.twimg.com/profile_images/646357596752867328/8Rg4Jv1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06908" y="3171085"/>
            <a:ext cx="905743" cy="5555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inova-software.com/wp-content/uploads/2014/10/Gemalt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70557" y="3288507"/>
            <a:ext cx="1304896" cy="635688"/>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p:cNvSpPr txBox="1"/>
          <p:nvPr/>
        </p:nvSpPr>
        <p:spPr>
          <a:xfrm>
            <a:off x="508879" y="4568557"/>
            <a:ext cx="3888432" cy="1015663"/>
          </a:xfrm>
          <a:prstGeom prst="rect">
            <a:avLst/>
          </a:prstGeom>
          <a:noFill/>
        </p:spPr>
        <p:txBody>
          <a:bodyPr wrap="square" rtlCol="0">
            <a:spAutoFit/>
          </a:bodyPr>
          <a:lstStyle/>
          <a:p>
            <a:r>
              <a:rPr lang="fr-BE" b="1" dirty="0" smtClean="0"/>
              <a:t>Building blocks:</a:t>
            </a:r>
          </a:p>
          <a:p>
            <a:r>
              <a:rPr lang="fr-BE" dirty="0" smtClean="0"/>
              <a:t>Protocoles,Cloud,Mobile,M2M,</a:t>
            </a:r>
          </a:p>
          <a:p>
            <a:r>
              <a:rPr lang="fr-BE" dirty="0" err="1" smtClean="0"/>
              <a:t>Services,Telecom,WIFI</a:t>
            </a:r>
            <a:r>
              <a:rPr lang="fr-BE" dirty="0" smtClean="0"/>
              <a:t> portable</a:t>
            </a:r>
            <a:endParaRPr lang="fr-BE" dirty="0"/>
          </a:p>
        </p:txBody>
      </p:sp>
      <p:pic>
        <p:nvPicPr>
          <p:cNvPr id="1036" name="Picture 12" descr="http://www.emerald-ventures.com/fileadmin/user_upload/portfolio/portfolio-logo-detail-enocean.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95448" y="4483063"/>
            <a:ext cx="880503" cy="68853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mediatheque.orange.com/var/orange_site/storage/images/orange.com/mediatheque/changement-de-nom/logo-orange_1234/395019-1-fre-FR/Logo-Orange_1234_mediatheque-lightbox.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9874" y="5103088"/>
            <a:ext cx="554447" cy="4874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eboow.com/blog/wp-content/uploads/2014/12/Bluetooth-eboow.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19736" y="5088455"/>
            <a:ext cx="863823" cy="577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upload.wikimedia.org/wikipedia/commons/thumb/3/32/Wi-Fi_Logo.svg/220px-Wi-Fi_Logo.svg.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0870" y="4605744"/>
            <a:ext cx="1135459" cy="3930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techweekeurope.co.uk/wp-content/uploads/2012/12/Zigbee-logo.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81880" y="5178800"/>
            <a:ext cx="861541" cy="5081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cnet4.cbsistatic.com/hub/i/2011/10/27/a66dfbb7-fdc7-11e2-8c7c-d4ae52e62bcc/android-wallpaper5_2560x1600_1.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61800" y="5024895"/>
            <a:ext cx="654500" cy="6245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ttp://www.mvnodynamics.com/wp-content/uploads/2014/04/goodspeed-logo-ft.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153620" y="4592076"/>
            <a:ext cx="1249387" cy="38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185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Déploiement</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21</a:t>
            </a:fld>
            <a:endParaRPr lang="en-US" dirty="0"/>
          </a:p>
        </p:txBody>
      </p:sp>
      <p:sp>
        <p:nvSpPr>
          <p:cNvPr id="25" name="ZoneTexte 24"/>
          <p:cNvSpPr txBox="1"/>
          <p:nvPr/>
        </p:nvSpPr>
        <p:spPr>
          <a:xfrm>
            <a:off x="179512" y="5072172"/>
            <a:ext cx="8507288" cy="954107"/>
          </a:xfrm>
          <a:prstGeom prst="rect">
            <a:avLst/>
          </a:prstGeom>
          <a:noFill/>
        </p:spPr>
        <p:txBody>
          <a:bodyPr wrap="square" rtlCol="0">
            <a:spAutoFit/>
          </a:bodyPr>
          <a:lstStyle/>
          <a:p>
            <a:r>
              <a:rPr lang="fr-BE" sz="2800" b="1" dirty="0">
                <a:solidFill>
                  <a:srgbClr val="FF0000"/>
                </a:solidFill>
              </a:rPr>
              <a:t>Comment assurer la manipulation des différents objets hétérogènes dans une seule plate-forme ? </a:t>
            </a:r>
          </a:p>
        </p:txBody>
      </p:sp>
      <p:sp>
        <p:nvSpPr>
          <p:cNvPr id="3" name="ZoneTexte 2"/>
          <p:cNvSpPr txBox="1"/>
          <p:nvPr/>
        </p:nvSpPr>
        <p:spPr>
          <a:xfrm>
            <a:off x="755576" y="1772816"/>
            <a:ext cx="7680124" cy="3170099"/>
          </a:xfrm>
          <a:prstGeom prst="rect">
            <a:avLst/>
          </a:prstGeom>
          <a:noFill/>
        </p:spPr>
        <p:txBody>
          <a:bodyPr wrap="square" rtlCol="0">
            <a:spAutoFit/>
          </a:bodyPr>
          <a:lstStyle/>
          <a:p>
            <a:r>
              <a:rPr lang="fr-BE" dirty="0" smtClean="0"/>
              <a:t>Laisser la liberté aux utilisateurs de choisir leurs objets par rapport: </a:t>
            </a:r>
          </a:p>
          <a:p>
            <a:endParaRPr lang="fr-BE" dirty="0"/>
          </a:p>
          <a:p>
            <a:pPr marL="342900" indent="-342900">
              <a:buFontTx/>
              <a:buChar char="-"/>
            </a:pPr>
            <a:r>
              <a:rPr lang="fr-BE" b="1" dirty="0" smtClean="0"/>
              <a:t>Au coût </a:t>
            </a:r>
            <a:r>
              <a:rPr lang="fr-BE" dirty="0" smtClean="0"/>
              <a:t>: certains objets remplissent </a:t>
            </a:r>
            <a:r>
              <a:rPr lang="fr-BE" i="1" dirty="0" smtClean="0"/>
              <a:t>la </a:t>
            </a:r>
            <a:r>
              <a:rPr lang="fr-BE" dirty="0" smtClean="0"/>
              <a:t>fonction qui nous intéresse, sans devoir acheter un objet cher</a:t>
            </a:r>
            <a:endParaRPr lang="fr-BE" dirty="0"/>
          </a:p>
          <a:p>
            <a:pPr marL="342900" indent="-342900">
              <a:buFontTx/>
              <a:buChar char="-"/>
            </a:pPr>
            <a:endParaRPr lang="fr-BE" dirty="0" smtClean="0"/>
          </a:p>
          <a:p>
            <a:pPr marL="342900" indent="-342900">
              <a:buFontTx/>
              <a:buChar char="-"/>
            </a:pPr>
            <a:endParaRPr lang="fr-BE" dirty="0"/>
          </a:p>
          <a:p>
            <a:pPr marL="342900" indent="-342900">
              <a:buFontTx/>
              <a:buChar char="-"/>
            </a:pPr>
            <a:r>
              <a:rPr lang="fr-BE" b="1" dirty="0" smtClean="0"/>
              <a:t>À la disponibilité </a:t>
            </a:r>
            <a:r>
              <a:rPr lang="fr-BE" dirty="0" smtClean="0"/>
              <a:t>: certains objets peuvent ne pas être disponibles dans une techno donnée, et on veut être libre de changer</a:t>
            </a:r>
            <a:endParaRPr lang="fr-BE" dirty="0"/>
          </a:p>
        </p:txBody>
      </p:sp>
    </p:spTree>
    <p:extLst>
      <p:ext uri="{BB962C8B-B14F-4D97-AF65-F5344CB8AC3E}">
        <p14:creationId xmlns:p14="http://schemas.microsoft.com/office/powerpoint/2010/main" val="227212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Adapter au contexte</a:t>
            </a:r>
            <a:endParaRPr lang="fr-FR" noProof="0" dirty="0"/>
          </a:p>
        </p:txBody>
      </p:sp>
      <p:sp>
        <p:nvSpPr>
          <p:cNvPr id="3" name="Espace réservé du contenu 2"/>
          <p:cNvSpPr>
            <a:spLocks noGrp="1"/>
          </p:cNvSpPr>
          <p:nvPr>
            <p:ph idx="1"/>
          </p:nvPr>
        </p:nvSpPr>
        <p:spPr>
          <a:xfrm>
            <a:off x="457200" y="1317104"/>
            <a:ext cx="8363272" cy="5058078"/>
          </a:xfrm>
        </p:spPr>
        <p:txBody>
          <a:bodyPr/>
          <a:lstStyle/>
          <a:p>
            <a:endParaRPr lang="fr-FR" noProof="0" dirty="0" smtClean="0"/>
          </a:p>
          <a:p>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22</a:t>
            </a:fld>
            <a:endParaRPr lang="en-US" dirty="0"/>
          </a:p>
        </p:txBody>
      </p:sp>
      <p:sp>
        <p:nvSpPr>
          <p:cNvPr id="6" name="ZoneTexte 5"/>
          <p:cNvSpPr txBox="1"/>
          <p:nvPr/>
        </p:nvSpPr>
        <p:spPr>
          <a:xfrm>
            <a:off x="251520" y="5442759"/>
            <a:ext cx="8435280" cy="954107"/>
          </a:xfrm>
          <a:prstGeom prst="rect">
            <a:avLst/>
          </a:prstGeom>
          <a:noFill/>
        </p:spPr>
        <p:txBody>
          <a:bodyPr wrap="square" rtlCol="0">
            <a:spAutoFit/>
          </a:bodyPr>
          <a:lstStyle/>
          <a:p>
            <a:r>
              <a:rPr lang="fr-BE" sz="2800" b="1" dirty="0">
                <a:solidFill>
                  <a:srgbClr val="FF0000"/>
                </a:solidFill>
              </a:rPr>
              <a:t>Comment adapter les fonctionnalités de notre DSL selon le contexte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92919"/>
            <a:ext cx="2849658" cy="1338013"/>
          </a:xfrm>
          <a:prstGeom prst="rect">
            <a:avLst/>
          </a:prstGeom>
        </p:spPr>
      </p:pic>
      <p:sp>
        <p:nvSpPr>
          <p:cNvPr id="10" name="ZoneTexte 9"/>
          <p:cNvSpPr txBox="1"/>
          <p:nvPr/>
        </p:nvSpPr>
        <p:spPr>
          <a:xfrm>
            <a:off x="827584" y="1700808"/>
            <a:ext cx="3456384" cy="707886"/>
          </a:xfrm>
          <a:prstGeom prst="rect">
            <a:avLst/>
          </a:prstGeom>
          <a:noFill/>
        </p:spPr>
        <p:txBody>
          <a:bodyPr wrap="square" rtlCol="0">
            <a:spAutoFit/>
          </a:bodyPr>
          <a:lstStyle/>
          <a:p>
            <a:r>
              <a:rPr lang="fr-BE" dirty="0" smtClean="0"/>
              <a:t>Notifier une personne sourde ?</a:t>
            </a:r>
            <a:endParaRPr lang="fr-BE" dirty="0"/>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3140968"/>
            <a:ext cx="2667000" cy="1715938"/>
          </a:xfrm>
          <a:prstGeom prst="rect">
            <a:avLst/>
          </a:prstGeom>
        </p:spPr>
      </p:pic>
      <p:sp>
        <p:nvSpPr>
          <p:cNvPr id="12" name="ZoneTexte 11"/>
          <p:cNvSpPr txBox="1"/>
          <p:nvPr/>
        </p:nvSpPr>
        <p:spPr>
          <a:xfrm>
            <a:off x="4599060" y="3646088"/>
            <a:ext cx="3816424" cy="400110"/>
          </a:xfrm>
          <a:prstGeom prst="rect">
            <a:avLst/>
          </a:prstGeom>
          <a:noFill/>
        </p:spPr>
        <p:txBody>
          <a:bodyPr wrap="square" rtlCol="0">
            <a:spAutoFit/>
          </a:bodyPr>
          <a:lstStyle/>
          <a:p>
            <a:r>
              <a:rPr lang="fr-BE" dirty="0" smtClean="0"/>
              <a:t>Guider une personne aveugle ?</a:t>
            </a:r>
            <a:endParaRPr lang="fr-BE" dirty="0"/>
          </a:p>
        </p:txBody>
      </p:sp>
    </p:spTree>
    <p:extLst>
      <p:ext uri="{BB962C8B-B14F-4D97-AF65-F5344CB8AC3E}">
        <p14:creationId xmlns:p14="http://schemas.microsoft.com/office/powerpoint/2010/main" val="1727588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23</a:t>
            </a:fld>
            <a:endParaRPr lang="en-US" dirty="0"/>
          </a:p>
        </p:txBody>
      </p:sp>
      <p:sp>
        <p:nvSpPr>
          <p:cNvPr id="3" name="Titre 2"/>
          <p:cNvSpPr>
            <a:spLocks noGrp="1"/>
          </p:cNvSpPr>
          <p:nvPr>
            <p:ph type="title"/>
          </p:nvPr>
        </p:nvSpPr>
        <p:spPr/>
        <p:txBody>
          <a:bodyPr/>
          <a:lstStyle/>
          <a:p>
            <a:r>
              <a:rPr lang="fr-FR" noProof="0" dirty="0" smtClean="0"/>
              <a:t>PROPOSITION</a:t>
            </a:r>
            <a:endParaRPr lang="fr-FR" noProof="0" dirty="0"/>
          </a:p>
        </p:txBody>
      </p:sp>
    </p:spTree>
    <p:extLst>
      <p:ext uri="{BB962C8B-B14F-4D97-AF65-F5344CB8AC3E}">
        <p14:creationId xmlns:p14="http://schemas.microsoft.com/office/powerpoint/2010/main" val="36043991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e 7"/>
          <p:cNvGrpSpPr/>
          <p:nvPr/>
        </p:nvGrpSpPr>
        <p:grpSpPr>
          <a:xfrm>
            <a:off x="136442" y="1324323"/>
            <a:ext cx="8771306" cy="3352882"/>
            <a:chOff x="136442" y="1324322"/>
            <a:chExt cx="8771306" cy="3422135"/>
          </a:xfrm>
        </p:grpSpPr>
        <p:sp>
          <p:nvSpPr>
            <p:cNvPr id="6" name="Rectangle à coins arrondis 5"/>
            <p:cNvSpPr/>
            <p:nvPr/>
          </p:nvSpPr>
          <p:spPr>
            <a:xfrm>
              <a:off x="136442" y="1324322"/>
              <a:ext cx="8771306" cy="3422135"/>
            </a:xfrm>
            <a:prstGeom prst="round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
          <p:nvSpPr>
            <p:cNvPr id="7" name="ZoneTexte 6"/>
            <p:cNvSpPr txBox="1"/>
            <p:nvPr/>
          </p:nvSpPr>
          <p:spPr>
            <a:xfrm>
              <a:off x="683568" y="4257928"/>
              <a:ext cx="2274790" cy="400110"/>
            </a:xfrm>
            <a:prstGeom prst="rect">
              <a:avLst/>
            </a:prstGeom>
            <a:noFill/>
          </p:spPr>
          <p:txBody>
            <a:bodyPr wrap="square" rtlCol="0">
              <a:spAutoFit/>
            </a:bodyPr>
            <a:lstStyle/>
            <a:p>
              <a:r>
                <a:rPr lang="fr-BE" dirty="0" err="1" smtClean="0"/>
                <a:t>Geras</a:t>
              </a:r>
              <a:r>
                <a:rPr lang="fr-BE" dirty="0" smtClean="0"/>
                <a:t> Framework</a:t>
              </a:r>
              <a:endParaRPr lang="fr-BE" dirty="0"/>
            </a:p>
          </p:txBody>
        </p:sp>
      </p:grpSp>
      <p:sp>
        <p:nvSpPr>
          <p:cNvPr id="2" name="Titre 1"/>
          <p:cNvSpPr>
            <a:spLocks noGrp="1"/>
          </p:cNvSpPr>
          <p:nvPr>
            <p:ph type="title"/>
          </p:nvPr>
        </p:nvSpPr>
        <p:spPr/>
        <p:txBody>
          <a:bodyPr/>
          <a:lstStyle/>
          <a:p>
            <a:r>
              <a:rPr lang="fr-FR" noProof="0" dirty="0" smtClean="0"/>
              <a:t>Architecture</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24</a:t>
            </a:fld>
            <a:endParaRPr lang="en-US" dirty="0"/>
          </a:p>
        </p:txBody>
      </p:sp>
      <p:sp>
        <p:nvSpPr>
          <p:cNvPr id="5" name="Rectangle à coins arrondis 4"/>
          <p:cNvSpPr/>
          <p:nvPr/>
        </p:nvSpPr>
        <p:spPr>
          <a:xfrm>
            <a:off x="4540452" y="1645884"/>
            <a:ext cx="3960440" cy="11521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DSML</a:t>
            </a:r>
            <a:endParaRPr lang="fr-BE" dirty="0"/>
          </a:p>
        </p:txBody>
      </p:sp>
      <p:sp>
        <p:nvSpPr>
          <p:cNvPr id="9" name="Organigramme : Disque magnétique 8"/>
          <p:cNvSpPr/>
          <p:nvPr/>
        </p:nvSpPr>
        <p:spPr>
          <a:xfrm>
            <a:off x="2572150" y="1993160"/>
            <a:ext cx="1296144" cy="100811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Aspect </a:t>
            </a:r>
            <a:r>
              <a:rPr lang="fr-BE" dirty="0"/>
              <a:t>contextuel</a:t>
            </a:r>
          </a:p>
        </p:txBody>
      </p:sp>
      <p:sp>
        <p:nvSpPr>
          <p:cNvPr id="10" name="Organigramme : Disque magnétique 9"/>
          <p:cNvSpPr/>
          <p:nvPr/>
        </p:nvSpPr>
        <p:spPr>
          <a:xfrm>
            <a:off x="417030" y="140693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400" dirty="0" smtClean="0"/>
              <a:t>Profil d’utilisateur</a:t>
            </a:r>
            <a:endParaRPr lang="fr-BE" sz="1400" dirty="0"/>
          </a:p>
        </p:txBody>
      </p:sp>
      <p:sp>
        <p:nvSpPr>
          <p:cNvPr id="13" name="Organigramme : Disque magnétique 12"/>
          <p:cNvSpPr/>
          <p:nvPr/>
        </p:nvSpPr>
        <p:spPr>
          <a:xfrm>
            <a:off x="411910" y="217909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Profil de </a:t>
            </a:r>
            <a:r>
              <a:rPr lang="fr-BE" sz="1600" dirty="0" err="1" smtClean="0"/>
              <a:t>Device</a:t>
            </a:r>
            <a:endParaRPr lang="fr-BE" sz="1600" dirty="0"/>
          </a:p>
        </p:txBody>
      </p:sp>
      <p:sp>
        <p:nvSpPr>
          <p:cNvPr id="14" name="Organigramme : Disque magnétique 13"/>
          <p:cNvSpPr/>
          <p:nvPr/>
        </p:nvSpPr>
        <p:spPr>
          <a:xfrm>
            <a:off x="401750" y="2951256"/>
            <a:ext cx="1512168" cy="648072"/>
          </a:xfrm>
          <a:prstGeom prst="flowChartMagneticDisk">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sz="1600" dirty="0" smtClean="0"/>
              <a:t>Environnement</a:t>
            </a:r>
            <a:endParaRPr lang="fr-BE" sz="1600" dirty="0"/>
          </a:p>
        </p:txBody>
      </p:sp>
      <p:cxnSp>
        <p:nvCxnSpPr>
          <p:cNvPr id="16" name="Connecteur droit 15"/>
          <p:cNvCxnSpPr>
            <a:stCxn id="10" idx="4"/>
            <a:endCxn id="10" idx="4"/>
          </p:cNvCxnSpPr>
          <p:nvPr/>
        </p:nvCxnSpPr>
        <p:spPr>
          <a:xfrm>
            <a:off x="1929198" y="1730972"/>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Connecteur en angle 18"/>
          <p:cNvCxnSpPr>
            <a:stCxn id="10" idx="4"/>
            <a:endCxn id="9" idx="1"/>
          </p:cNvCxnSpPr>
          <p:nvPr/>
        </p:nvCxnSpPr>
        <p:spPr>
          <a:xfrm>
            <a:off x="1929198" y="1730972"/>
            <a:ext cx="1291024" cy="262188"/>
          </a:xfrm>
          <a:prstGeom prst="bentConnector2">
            <a:avLst/>
          </a:prstGeom>
        </p:spPr>
        <p:style>
          <a:lnRef idx="2">
            <a:schemeClr val="dk1"/>
          </a:lnRef>
          <a:fillRef idx="0">
            <a:schemeClr val="dk1"/>
          </a:fillRef>
          <a:effectRef idx="1">
            <a:schemeClr val="dk1"/>
          </a:effectRef>
          <a:fontRef idx="minor">
            <a:schemeClr val="tx1"/>
          </a:fontRef>
        </p:style>
      </p:cxnSp>
      <p:cxnSp>
        <p:nvCxnSpPr>
          <p:cNvPr id="23" name="Connecteur droit 22"/>
          <p:cNvCxnSpPr>
            <a:stCxn id="13" idx="4"/>
            <a:endCxn id="9" idx="2"/>
          </p:cNvCxnSpPr>
          <p:nvPr/>
        </p:nvCxnSpPr>
        <p:spPr>
          <a:xfrm flipV="1">
            <a:off x="1924078" y="2497216"/>
            <a:ext cx="648072" cy="5916"/>
          </a:xfrm>
          <a:prstGeom prst="line">
            <a:avLst/>
          </a:prstGeom>
        </p:spPr>
        <p:style>
          <a:lnRef idx="2">
            <a:schemeClr val="dk1"/>
          </a:lnRef>
          <a:fillRef idx="0">
            <a:schemeClr val="dk1"/>
          </a:fillRef>
          <a:effectRef idx="1">
            <a:schemeClr val="dk1"/>
          </a:effectRef>
          <a:fontRef idx="minor">
            <a:schemeClr val="tx1"/>
          </a:fontRef>
        </p:style>
      </p:cxnSp>
      <p:cxnSp>
        <p:nvCxnSpPr>
          <p:cNvPr id="29" name="Connecteur en angle 28"/>
          <p:cNvCxnSpPr>
            <a:stCxn id="14" idx="4"/>
            <a:endCxn id="9" idx="3"/>
          </p:cNvCxnSpPr>
          <p:nvPr/>
        </p:nvCxnSpPr>
        <p:spPr>
          <a:xfrm flipV="1">
            <a:off x="1913918" y="3001272"/>
            <a:ext cx="1306304" cy="274020"/>
          </a:xfrm>
          <a:prstGeom prst="bentConnector2">
            <a:avLst/>
          </a:prstGeom>
        </p:spPr>
        <p:style>
          <a:lnRef idx="2">
            <a:schemeClr val="dk1"/>
          </a:lnRef>
          <a:fillRef idx="0">
            <a:schemeClr val="dk1"/>
          </a:fillRef>
          <a:effectRef idx="1">
            <a:schemeClr val="dk1"/>
          </a:effectRef>
          <a:fontRef idx="minor">
            <a:schemeClr val="tx1"/>
          </a:fontRef>
        </p:style>
      </p:cxnSp>
      <p:sp>
        <p:nvSpPr>
          <p:cNvPr id="30" name="Rectangle à coins arrondis 29"/>
          <p:cNvSpPr/>
          <p:nvPr/>
        </p:nvSpPr>
        <p:spPr>
          <a:xfrm>
            <a:off x="4499992" y="3382268"/>
            <a:ext cx="3888432" cy="648072"/>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BE" dirty="0" smtClean="0"/>
              <a:t>Wrapper</a:t>
            </a:r>
            <a:endParaRPr lang="fr-BE" dirty="0"/>
          </a:p>
        </p:txBody>
      </p:sp>
      <p:sp>
        <p:nvSpPr>
          <p:cNvPr id="31" name="Rectangle à coins arrondis 30"/>
          <p:cNvSpPr/>
          <p:nvPr/>
        </p:nvSpPr>
        <p:spPr>
          <a:xfrm>
            <a:off x="3839384" y="481569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34" name="Rectangle à coins arrondis 33"/>
          <p:cNvSpPr/>
          <p:nvPr/>
        </p:nvSpPr>
        <p:spPr>
          <a:xfrm>
            <a:off x="3895708" y="499571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36" name="Rectangle à coins arrondis 35"/>
          <p:cNvSpPr/>
          <p:nvPr/>
        </p:nvSpPr>
        <p:spPr>
          <a:xfrm>
            <a:off x="3895708" y="602153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38" name="Connecteur droit avec flèche 37"/>
          <p:cNvCxnSpPr>
            <a:stCxn id="34" idx="2"/>
            <a:endCxn id="36" idx="0"/>
          </p:cNvCxnSpPr>
          <p:nvPr/>
        </p:nvCxnSpPr>
        <p:spPr>
          <a:xfrm>
            <a:off x="4415448" y="528374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9" name="ZoneTexte 38"/>
          <p:cNvSpPr txBox="1"/>
          <p:nvPr/>
        </p:nvSpPr>
        <p:spPr>
          <a:xfrm>
            <a:off x="3203790" y="5502527"/>
            <a:ext cx="1383836" cy="400110"/>
          </a:xfrm>
          <a:prstGeom prst="rect">
            <a:avLst/>
          </a:prstGeom>
          <a:noFill/>
        </p:spPr>
        <p:txBody>
          <a:bodyPr wrap="square" rtlCol="0">
            <a:spAutoFit/>
          </a:bodyPr>
          <a:lstStyle/>
          <a:p>
            <a:r>
              <a:rPr lang="fr-BE" dirty="0" smtClean="0"/>
              <a:t>Protocole</a:t>
            </a:r>
            <a:endParaRPr lang="fr-BE" dirty="0"/>
          </a:p>
        </p:txBody>
      </p:sp>
      <p:sp>
        <p:nvSpPr>
          <p:cNvPr id="40" name="Double flèche verticale 39"/>
          <p:cNvSpPr/>
          <p:nvPr/>
        </p:nvSpPr>
        <p:spPr>
          <a:xfrm flipH="1">
            <a:off x="6439088" y="2813025"/>
            <a:ext cx="139898" cy="543718"/>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fr-BE"/>
          </a:p>
        </p:txBody>
      </p:sp>
      <p:sp>
        <p:nvSpPr>
          <p:cNvPr id="41" name="Rectangle à coins arrondis 40"/>
          <p:cNvSpPr/>
          <p:nvPr/>
        </p:nvSpPr>
        <p:spPr>
          <a:xfrm>
            <a:off x="7811944" y="475473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2" name="Rectangle à coins arrondis 41"/>
          <p:cNvSpPr/>
          <p:nvPr/>
        </p:nvSpPr>
        <p:spPr>
          <a:xfrm>
            <a:off x="7868268" y="493475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3" name="Rectangle à coins arrondis 42"/>
          <p:cNvSpPr/>
          <p:nvPr/>
        </p:nvSpPr>
        <p:spPr>
          <a:xfrm>
            <a:off x="7868268" y="596057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4" name="Connecteur droit avec flèche 43"/>
          <p:cNvCxnSpPr>
            <a:stCxn id="42" idx="2"/>
            <a:endCxn id="43" idx="0"/>
          </p:cNvCxnSpPr>
          <p:nvPr/>
        </p:nvCxnSpPr>
        <p:spPr>
          <a:xfrm>
            <a:off x="8388008" y="522278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5" name="ZoneTexte 44"/>
          <p:cNvSpPr txBox="1"/>
          <p:nvPr/>
        </p:nvSpPr>
        <p:spPr>
          <a:xfrm>
            <a:off x="7176350" y="5441567"/>
            <a:ext cx="1383836" cy="400110"/>
          </a:xfrm>
          <a:prstGeom prst="rect">
            <a:avLst/>
          </a:prstGeom>
          <a:noFill/>
        </p:spPr>
        <p:txBody>
          <a:bodyPr wrap="square" rtlCol="0">
            <a:spAutoFit/>
          </a:bodyPr>
          <a:lstStyle/>
          <a:p>
            <a:r>
              <a:rPr lang="fr-BE" dirty="0" smtClean="0"/>
              <a:t>Protocole</a:t>
            </a:r>
            <a:endParaRPr lang="fr-BE" dirty="0"/>
          </a:p>
        </p:txBody>
      </p:sp>
      <p:sp>
        <p:nvSpPr>
          <p:cNvPr id="46" name="Rectangle à coins arrondis 45"/>
          <p:cNvSpPr/>
          <p:nvPr/>
        </p:nvSpPr>
        <p:spPr>
          <a:xfrm>
            <a:off x="5830744" y="4785216"/>
            <a:ext cx="1152128" cy="1656184"/>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47" name="Rectangle à coins arrondis 46"/>
          <p:cNvSpPr/>
          <p:nvPr/>
        </p:nvSpPr>
        <p:spPr>
          <a:xfrm>
            <a:off x="5887068" y="4965236"/>
            <a:ext cx="1039480"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BE" dirty="0" smtClean="0"/>
              <a:t>API 1</a:t>
            </a:r>
            <a:endParaRPr lang="fr-BE" dirty="0"/>
          </a:p>
        </p:txBody>
      </p:sp>
      <p:sp>
        <p:nvSpPr>
          <p:cNvPr id="48" name="Rectangle à coins arrondis 47"/>
          <p:cNvSpPr/>
          <p:nvPr/>
        </p:nvSpPr>
        <p:spPr>
          <a:xfrm>
            <a:off x="5887068" y="5991056"/>
            <a:ext cx="1039480"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BE" dirty="0" smtClean="0"/>
              <a:t>Device1</a:t>
            </a:r>
            <a:endParaRPr lang="fr-BE" dirty="0"/>
          </a:p>
        </p:txBody>
      </p:sp>
      <p:cxnSp>
        <p:nvCxnSpPr>
          <p:cNvPr id="49" name="Connecteur droit avec flèche 48"/>
          <p:cNvCxnSpPr>
            <a:stCxn id="47" idx="2"/>
            <a:endCxn id="48" idx="0"/>
          </p:cNvCxnSpPr>
          <p:nvPr/>
        </p:nvCxnSpPr>
        <p:spPr>
          <a:xfrm>
            <a:off x="6406808" y="5253268"/>
            <a:ext cx="0" cy="73778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0" name="ZoneTexte 49"/>
          <p:cNvSpPr txBox="1"/>
          <p:nvPr/>
        </p:nvSpPr>
        <p:spPr>
          <a:xfrm>
            <a:off x="5195150" y="5472047"/>
            <a:ext cx="1383836" cy="400110"/>
          </a:xfrm>
          <a:prstGeom prst="rect">
            <a:avLst/>
          </a:prstGeom>
          <a:noFill/>
        </p:spPr>
        <p:txBody>
          <a:bodyPr wrap="square" rtlCol="0">
            <a:spAutoFit/>
          </a:bodyPr>
          <a:lstStyle/>
          <a:p>
            <a:r>
              <a:rPr lang="fr-BE" dirty="0" smtClean="0"/>
              <a:t>Protocole</a:t>
            </a:r>
            <a:endParaRPr lang="fr-BE" dirty="0"/>
          </a:p>
        </p:txBody>
      </p:sp>
      <p:cxnSp>
        <p:nvCxnSpPr>
          <p:cNvPr id="52" name="Connecteur droit avec flèche 51"/>
          <p:cNvCxnSpPr/>
          <p:nvPr/>
        </p:nvCxnSpPr>
        <p:spPr>
          <a:xfrm flipV="1">
            <a:off x="4690973" y="4379421"/>
            <a:ext cx="488430" cy="32826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Connecteur droit avec flèche 53"/>
          <p:cNvCxnSpPr/>
          <p:nvPr/>
        </p:nvCxnSpPr>
        <p:spPr>
          <a:xfrm flipH="1">
            <a:off x="4380649" y="4219214"/>
            <a:ext cx="488430" cy="3084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Connecteur droit avec flèche 55"/>
          <p:cNvCxnSpPr/>
          <p:nvPr/>
        </p:nvCxnSpPr>
        <p:spPr>
          <a:xfrm flipH="1" flipV="1">
            <a:off x="7968426" y="4144394"/>
            <a:ext cx="419582" cy="399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eur droit avec flèche 56"/>
          <p:cNvCxnSpPr/>
          <p:nvPr/>
        </p:nvCxnSpPr>
        <p:spPr>
          <a:xfrm>
            <a:off x="7658102" y="4233315"/>
            <a:ext cx="442290" cy="4025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Connecteur droit avec flèche 70"/>
          <p:cNvCxnSpPr/>
          <p:nvPr/>
        </p:nvCxnSpPr>
        <p:spPr>
          <a:xfrm flipV="1">
            <a:off x="6578986" y="4192960"/>
            <a:ext cx="0" cy="5242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Connecteur droit avec flèche 73"/>
          <p:cNvCxnSpPr/>
          <p:nvPr/>
        </p:nvCxnSpPr>
        <p:spPr>
          <a:xfrm>
            <a:off x="6291370" y="4195179"/>
            <a:ext cx="17016" cy="52192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Double flèche horizontale 2"/>
          <p:cNvSpPr/>
          <p:nvPr/>
        </p:nvSpPr>
        <p:spPr>
          <a:xfrm>
            <a:off x="3868294" y="2441596"/>
            <a:ext cx="667038" cy="185795"/>
          </a:xfrm>
          <a:prstGeom prst="leftRightArrow">
            <a:avLst/>
          </a:prstGeom>
          <a:ln>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528842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25</a:t>
            </a:fld>
            <a:endParaRPr lang="en-US" dirty="0"/>
          </a:p>
        </p:txBody>
      </p:sp>
      <p:sp>
        <p:nvSpPr>
          <p:cNvPr id="3" name="Titre 2"/>
          <p:cNvSpPr>
            <a:spLocks noGrp="1"/>
          </p:cNvSpPr>
          <p:nvPr>
            <p:ph type="title"/>
          </p:nvPr>
        </p:nvSpPr>
        <p:spPr/>
        <p:txBody>
          <a:bodyPr/>
          <a:lstStyle/>
          <a:p>
            <a:r>
              <a:rPr lang="fr-FR" noProof="0" dirty="0" smtClean="0"/>
              <a:t>Scénario de Téléphone</a:t>
            </a:r>
            <a:endParaRPr lang="fr-FR" noProof="0" dirty="0"/>
          </a:p>
        </p:txBody>
      </p:sp>
      <p:pic>
        <p:nvPicPr>
          <p:cNvPr id="4"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40" y="1316380"/>
            <a:ext cx="7606720" cy="5063543"/>
          </a:xfrm>
          <a:prstGeom prst="rect">
            <a:avLst/>
          </a:prstGeom>
        </p:spPr>
      </p:pic>
    </p:spTree>
    <p:extLst>
      <p:ext uri="{BB962C8B-B14F-4D97-AF65-F5344CB8AC3E}">
        <p14:creationId xmlns:p14="http://schemas.microsoft.com/office/powerpoint/2010/main" val="10318047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867328" cy="790787"/>
          </a:xfrm>
        </p:spPr>
        <p:txBody>
          <a:bodyPr/>
          <a:lstStyle/>
          <a:p>
            <a:r>
              <a:rPr lang="fr-FR" noProof="0" dirty="0" smtClean="0"/>
              <a:t>DSL : Déclarer des objets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26</a:t>
            </a:fld>
            <a:endParaRPr lang="en-US" dirty="0"/>
          </a:p>
        </p:txBody>
      </p:sp>
      <p:sp>
        <p:nvSpPr>
          <p:cNvPr id="3" name="ZoneTexte 2"/>
          <p:cNvSpPr txBox="1"/>
          <p:nvPr/>
        </p:nvSpPr>
        <p:spPr>
          <a:xfrm>
            <a:off x="457200" y="1340768"/>
            <a:ext cx="3587718" cy="4455066"/>
          </a:xfrm>
          <a:prstGeom prst="rect">
            <a:avLst/>
          </a:prstGeom>
          <a:noFill/>
        </p:spPr>
        <p:txBody>
          <a:bodyPr wrap="square" rtlCol="0">
            <a:spAutoFit/>
          </a:bodyPr>
          <a:lstStyle/>
          <a:p>
            <a:r>
              <a:rPr lang="fr-FR" sz="1050" b="1" dirty="0" err="1" smtClean="0">
                <a:latin typeface="Courier New" panose="02070309020205020404" pitchFamily="49" charset="0"/>
                <a:cs typeface="Courier New" panose="02070309020205020404" pitchFamily="49" charset="0"/>
              </a:rPr>
              <a:t>enumeration</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Volume {</a:t>
            </a:r>
            <a:r>
              <a:rPr lang="fr-FR" sz="1050" i="1" dirty="0">
                <a:latin typeface="Courier New" panose="02070309020205020404" pitchFamily="49" charset="0"/>
                <a:cs typeface="Courier New" panose="02070309020205020404" pitchFamily="49" charset="0"/>
              </a:rPr>
              <a:t>V1</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V2</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V3</a:t>
            </a:r>
            <a:r>
              <a:rPr lang="fr-FR" sz="1050" dirty="0">
                <a:latin typeface="Courier New" panose="02070309020205020404" pitchFamily="49" charset="0"/>
                <a:cs typeface="Courier New" panose="02070309020205020404" pitchFamily="49" charset="0"/>
              </a:rPr>
              <a:t>;}</a:t>
            </a:r>
          </a:p>
          <a:p>
            <a:endParaRPr lang="fr-FR" sz="1050" dirty="0">
              <a:latin typeface="Courier New" panose="02070309020205020404" pitchFamily="49" charset="0"/>
              <a:cs typeface="Courier New" panose="02070309020205020404" pitchFamily="49" charset="0"/>
            </a:endParaRPr>
          </a:p>
          <a:p>
            <a:r>
              <a:rPr lang="fr-FR" sz="1050" b="1" dirty="0" err="1">
                <a:latin typeface="Courier New" panose="02070309020205020404" pitchFamily="49" charset="0"/>
                <a:cs typeface="Courier New" panose="02070309020205020404" pitchFamily="49" charset="0"/>
              </a:rPr>
              <a:t>device</a:t>
            </a:r>
            <a:r>
              <a:rPr lang="fr-FR" sz="1050" dirty="0">
                <a:latin typeface="Courier New" panose="02070309020205020404" pitchFamily="49" charset="0"/>
                <a:cs typeface="Courier New" panose="02070309020205020404" pitchFamily="49" charset="0"/>
              </a:rPr>
              <a:t> Phone{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receiveCall</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ring(</a:t>
            </a:r>
            <a:r>
              <a:rPr lang="fr-FR" sz="1050" dirty="0" err="1" smtClean="0">
                <a:latin typeface="Courier New" panose="02070309020205020404" pitchFamily="49" charset="0"/>
                <a:cs typeface="Courier New" panose="02070309020205020404" pitchFamily="49" charset="0"/>
              </a:rPr>
              <a:t>volume:Volume</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setVolume</a:t>
            </a:r>
            <a:r>
              <a:rPr lang="fr-FR" sz="1050" dirty="0">
                <a:latin typeface="Courier New" panose="02070309020205020404" pitchFamily="49" charset="0"/>
                <a:cs typeface="Courier New" panose="02070309020205020404" pitchFamily="49" charset="0"/>
              </a:rPr>
              <a:t>(volume: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pickedUp</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LightBulb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on()</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b="1"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off()</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blink</a:t>
            </a:r>
            <a:r>
              <a:rPr lang="fr-FR" sz="1050" dirty="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Timer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reset()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set(</a:t>
            </a:r>
            <a:r>
              <a:rPr lang="fr-FR" sz="1050" dirty="0" err="1">
                <a:latin typeface="Courier New" panose="02070309020205020404" pitchFamily="49" charset="0"/>
                <a:cs typeface="Courier New" panose="02070309020205020404" pitchFamily="49" charset="0"/>
              </a:rPr>
              <a:t>delay</a:t>
            </a:r>
            <a:r>
              <a:rPr lang="fr-FR" sz="1050" dirty="0">
                <a:latin typeface="Courier New" panose="02070309020205020404" pitchFamily="49" charset="0"/>
                <a:cs typeface="Courier New" panose="02070309020205020404" pitchFamily="49" charset="0"/>
              </a:rPr>
              <a:t> :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timeout()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AlertDB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declareIncident</a:t>
            </a:r>
            <a:r>
              <a:rPr lang="fr-FR" sz="1050" dirty="0" smtClean="0">
                <a:latin typeface="Courier New" panose="02070309020205020404" pitchFamily="49" charset="0"/>
                <a:cs typeface="Courier New" panose="02070309020205020404" pitchFamily="49" charset="0"/>
              </a:rPr>
              <a:t>(</a:t>
            </a:r>
            <a:r>
              <a:rPr lang="fr-FR" sz="1050" dirty="0" err="1" smtClean="0">
                <a:latin typeface="Courier New" panose="02070309020205020404" pitchFamily="49" charset="0"/>
                <a:cs typeface="Courier New" panose="02070309020205020404" pitchFamily="49" charset="0"/>
              </a:rPr>
              <a:t>msg:</a:t>
            </a:r>
            <a:r>
              <a:rPr lang="fr-FR" sz="1050" b="1" i="1" dirty="0" err="1" smtClean="0">
                <a:latin typeface="Courier New" panose="02070309020205020404" pitchFamily="49" charset="0"/>
                <a:cs typeface="Courier New" panose="02070309020205020404" pitchFamily="49" charset="0"/>
              </a:rPr>
              <a:t>string</a:t>
            </a:r>
            <a:r>
              <a:rPr lang="fr-FR" sz="1050" dirty="0" smtClean="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alert</a:t>
            </a:r>
            <a:r>
              <a:rPr lang="fr-FR" sz="1050" dirty="0" smtClean="0">
                <a:latin typeface="Courier New" panose="02070309020205020404" pitchFamily="49" charset="0"/>
                <a:cs typeface="Courier New" panose="02070309020205020404" pitchFamily="49" charset="0"/>
              </a:rPr>
              <a:t>()</a:t>
            </a:r>
            <a:endParaRPr lang="fr-FR" sz="1050" dirty="0">
              <a:latin typeface="Courier New" panose="02070309020205020404" pitchFamily="49" charset="0"/>
              <a:cs typeface="Courier New" panose="02070309020205020404" pitchFamily="49" charset="0"/>
            </a:endParaRP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BodyDetector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detect</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isPresent</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gateway</a:t>
            </a:r>
            <a:r>
              <a:rPr lang="fr-FR" sz="1050" dirty="0" smtClean="0">
                <a:latin typeface="Courier New" panose="02070309020205020404" pitchFamily="49" charset="0"/>
                <a:cs typeface="Courier New" panose="02070309020205020404" pitchFamily="49" charset="0"/>
              </a:rPr>
              <a:t> Central</a:t>
            </a:r>
            <a:endParaRPr lang="fr-FR" sz="1050" dirty="0">
              <a:latin typeface="Courier New" panose="02070309020205020404" pitchFamily="49" charset="0"/>
              <a:cs typeface="Courier New" panose="02070309020205020404" pitchFamily="49" charset="0"/>
            </a:endParaRPr>
          </a:p>
        </p:txBody>
      </p:sp>
      <p:pic>
        <p:nvPicPr>
          <p:cNvPr id="6"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1984125"/>
            <a:ext cx="5192361" cy="3456384"/>
          </a:xfrm>
        </p:spPr>
      </p:pic>
    </p:spTree>
    <p:extLst>
      <p:ext uri="{BB962C8B-B14F-4D97-AF65-F5344CB8AC3E}">
        <p14:creationId xmlns:p14="http://schemas.microsoft.com/office/powerpoint/2010/main" val="3728997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310200"/>
            <a:ext cx="8712968" cy="790787"/>
          </a:xfrm>
        </p:spPr>
        <p:txBody>
          <a:bodyPr/>
          <a:lstStyle/>
          <a:p>
            <a:r>
              <a:rPr lang="fr-FR" dirty="0"/>
              <a:t>DSL : Relier des objets</a:t>
            </a:r>
          </a:p>
        </p:txBody>
      </p:sp>
      <p:sp>
        <p:nvSpPr>
          <p:cNvPr id="3" name="Espace réservé du contenu 2"/>
          <p:cNvSpPr>
            <a:spLocks noGrp="1"/>
          </p:cNvSpPr>
          <p:nvPr>
            <p:ph idx="1"/>
          </p:nvPr>
        </p:nvSpPr>
        <p:spPr>
          <a:xfrm>
            <a:off x="266565" y="1988840"/>
            <a:ext cx="3153307" cy="4176464"/>
          </a:xfrm>
        </p:spPr>
        <p:txBody>
          <a:bodyPr/>
          <a:lstStyle/>
          <a:p>
            <a:r>
              <a:rPr lang="fr-FR" sz="1050" b="1" noProof="0" dirty="0" smtClean="0">
                <a:solidFill>
                  <a:schemeClr val="tx1"/>
                </a:solidFill>
                <a:latin typeface="Courier New" panose="02070309020205020404" pitchFamily="49" charset="0"/>
                <a:cs typeface="Courier New" panose="02070309020205020404" pitchFamily="49" charset="0"/>
              </a:rPr>
              <a:t>configuration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MyHome</a:t>
            </a:r>
            <a:r>
              <a:rPr lang="fr-FR" sz="1050" b="1"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 Central</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entranceBulb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bathroomBulb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kitchenBulb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roomBulb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LightBulb</a:t>
            </a:r>
            <a:endParaRPr lang="fr-FR" sz="1050" noProof="0" dirty="0" smtClean="0">
              <a:solidFill>
                <a:schemeClr val="tx1"/>
              </a:solidFill>
              <a:latin typeface="Courier New" panose="02070309020205020404" pitchFamily="49" charset="0"/>
              <a:cs typeface="Courier New" panose="02070309020205020404" pitchFamily="49" charset="0"/>
            </a:endParaRP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a:t>
            </a:r>
            <a:r>
              <a:rPr lang="fr-FR" sz="1050" noProof="0" dirty="0" smtClean="0">
                <a:solidFill>
                  <a:schemeClr val="tx1"/>
                </a:solidFill>
                <a:latin typeface="Courier New" panose="02070309020205020404" pitchFamily="49" charset="0"/>
                <a:cs typeface="Courier New" panose="02070309020205020404" pitchFamily="49" charset="0"/>
              </a:rPr>
              <a:t>      : Phone</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db</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AlertDB</a:t>
            </a:r>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bodydetector</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latin typeface="Courier New" panose="02070309020205020404" pitchFamily="49" charset="0"/>
                <a:cs typeface="Courier New" panose="02070309020205020404" pitchFamily="49" charset="0"/>
              </a:rPr>
              <a:t>BodyDetector</a:t>
            </a:r>
            <a:r>
              <a:rPr lang="fr-FR" sz="1050" noProof="0" dirty="0" smtClean="0">
                <a:solidFill>
                  <a:schemeClr val="tx1"/>
                </a:solidFill>
                <a:latin typeface="Courier New" panose="02070309020205020404" pitchFamily="49" charset="0"/>
                <a:cs typeface="Courier New" panose="02070309020205020404" pitchFamily="49" charset="0"/>
              </a:rPr>
              <a:t>  </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node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a:t>
            </a:r>
            <a:endParaRPr lang="fr-FR" sz="1050" noProof="0" dirty="0" smtClean="0">
              <a:solidFill>
                <a:schemeClr val="tx1"/>
              </a:solidFill>
              <a:latin typeface="Courier New" panose="02070309020205020404" pitchFamily="49" charset="0"/>
              <a:cs typeface="Courier New" panose="02070309020205020404" pitchFamily="49" charset="0"/>
            </a:endParaRP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entranceBulb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bathroomBulb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kitchenBulb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roomBulb</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err="1" smtClean="0">
                <a:solidFill>
                  <a:schemeClr val="tx1"/>
                </a:solidFill>
                <a:latin typeface="Courier New" panose="02070309020205020404" pitchFamily="49" charset="0"/>
                <a:cs typeface="Courier New" panose="02070309020205020404" pitchFamily="49" charset="0"/>
              </a:rPr>
              <a:t>from</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to</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gw</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via</a:t>
            </a:r>
            <a:r>
              <a:rPr lang="fr-FR" sz="1050" noProof="0" dirty="0" smtClean="0">
                <a:solidFill>
                  <a:schemeClr val="tx1"/>
                </a:solidFill>
                <a:latin typeface="Courier New" panose="02070309020205020404" pitchFamily="49" charset="0"/>
                <a:cs typeface="Courier New" panose="02070309020205020404" pitchFamily="49" charset="0"/>
              </a:rPr>
              <a:t> IP</a:t>
            </a:r>
          </a:p>
          <a:p>
            <a:r>
              <a:rPr lang="fr-FR" sz="1050" b="1" noProof="0" dirty="0" smtClean="0">
                <a:solidFill>
                  <a:schemeClr val="tx1"/>
                </a:solidFill>
                <a:latin typeface="Courier New" panose="02070309020205020404" pitchFamily="49" charset="0"/>
                <a:cs typeface="Courier New" panose="02070309020205020404" pitchFamily="49" charset="0"/>
              </a:rPr>
              <a:t>}</a:t>
            </a:r>
            <a:endParaRPr lang="fr-FR" sz="1050" b="1" noProof="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27</a:t>
            </a:fld>
            <a:endParaRPr lang="en-US" dirty="0"/>
          </a:p>
        </p:txBody>
      </p:sp>
      <p:sp>
        <p:nvSpPr>
          <p:cNvPr id="5" name="ZoneTexte 4"/>
          <p:cNvSpPr txBox="1"/>
          <p:nvPr/>
        </p:nvSpPr>
        <p:spPr>
          <a:xfrm>
            <a:off x="3707904" y="2204864"/>
            <a:ext cx="4176464" cy="1323439"/>
          </a:xfrm>
          <a:prstGeom prst="rect">
            <a:avLst/>
          </a:prstGeom>
          <a:noFill/>
        </p:spPr>
        <p:txBody>
          <a:bodyPr wrap="square" rtlCol="0">
            <a:spAutoFit/>
          </a:bodyPr>
          <a:lstStyle/>
          <a:p>
            <a:r>
              <a:rPr lang="fr-FR" dirty="0" smtClean="0"/>
              <a:t>Mettre un schéma indiquant les connections des </a:t>
            </a:r>
            <a:r>
              <a:rPr lang="fr-FR" dirty="0" err="1" smtClean="0"/>
              <a:t>devices</a:t>
            </a:r>
            <a:r>
              <a:rPr lang="fr-FR" dirty="0" smtClean="0"/>
              <a:t> (cf. Poster, image avec interface/</a:t>
            </a:r>
            <a:r>
              <a:rPr lang="fr-FR" dirty="0" err="1" smtClean="0"/>
              <a:t>mapping</a:t>
            </a:r>
            <a:r>
              <a:rPr lang="fr-FR" dirty="0" smtClean="0"/>
              <a:t>/…</a:t>
            </a:r>
            <a:endParaRPr lang="fr-FR" dirty="0"/>
          </a:p>
        </p:txBody>
      </p:sp>
    </p:spTree>
    <p:extLst>
      <p:ext uri="{BB962C8B-B14F-4D97-AF65-F5344CB8AC3E}">
        <p14:creationId xmlns:p14="http://schemas.microsoft.com/office/powerpoint/2010/main" val="361989050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10200"/>
            <a:ext cx="8722188" cy="790787"/>
          </a:xfrm>
        </p:spPr>
        <p:txBody>
          <a:bodyPr/>
          <a:lstStyle/>
          <a:p>
            <a:r>
              <a:rPr lang="fr-FR" noProof="0" dirty="0" smtClean="0"/>
              <a:t>DSL : Définir des comportements</a:t>
            </a:r>
            <a:endParaRPr lang="fr-FR" sz="4400" noProof="0" dirty="0"/>
          </a:p>
        </p:txBody>
      </p:sp>
      <p:sp>
        <p:nvSpPr>
          <p:cNvPr id="3" name="Espace réservé du contenu 2"/>
          <p:cNvSpPr>
            <a:spLocks noGrp="1"/>
          </p:cNvSpPr>
          <p:nvPr>
            <p:ph idx="1"/>
          </p:nvPr>
        </p:nvSpPr>
        <p:spPr>
          <a:xfrm>
            <a:off x="251520" y="1340768"/>
            <a:ext cx="3744416" cy="5105592"/>
          </a:xfrm>
        </p:spPr>
        <p:txBody>
          <a:bodyPr/>
          <a:lstStyle/>
          <a:p>
            <a:r>
              <a:rPr lang="fr-FR" sz="1050" noProof="0" dirty="0" smtClean="0"/>
              <a:t> </a:t>
            </a:r>
            <a:endParaRPr lang="fr-FR" sz="1050" b="1"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WaitBeforeBlink</a:t>
            </a:r>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ipPhone.ring</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 </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(10)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BlinkAndWait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timer.timeout</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 </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LightBulb.blink</a:t>
            </a:r>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noProof="0" dirty="0" smtClean="0">
                <a:solidFill>
                  <a:schemeClr val="tx1"/>
                </a:solidFill>
                <a:latin typeface="Courier New" panose="02070309020205020404" pitchFamily="49" charset="0"/>
                <a:cs typeface="Courier New" panose="02070309020205020404" pitchFamily="49" charset="0"/>
              </a:rPr>
              <a:t>   ||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(120))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PickedUpQuick</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ipPhone.pickedUp</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LightBulb.off</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smtClean="0">
              <a:solidFill>
                <a:schemeClr val="tx1"/>
              </a:solidFill>
              <a:latin typeface="Courier New" panose="02070309020205020404" pitchFamily="49" charset="0"/>
              <a:cs typeface="Courier New" panose="02070309020205020404" pitchFamily="49" charset="0"/>
            </a:endParaRPr>
          </a:p>
          <a:p>
            <a:r>
              <a:rPr lang="fr-FR" sz="1050" b="1" noProof="0" dirty="0" err="1" smtClean="0">
                <a:solidFill>
                  <a:schemeClr val="tx1"/>
                </a:solidFill>
                <a:latin typeface="Courier New" panose="02070309020205020404" pitchFamily="49" charset="0"/>
                <a:cs typeface="Courier New" panose="02070309020205020404" pitchFamily="49" charset="0"/>
              </a:rPr>
              <a:t>rule</a:t>
            </a:r>
            <a:r>
              <a:rPr lang="fr-FR" sz="1050" b="1"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NotPickedUpAfterBlinking</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b="1" noProof="0" dirty="0" err="1" smtClean="0">
                <a:solidFill>
                  <a:schemeClr val="tx1"/>
                </a:solidFill>
                <a:latin typeface="Courier New" panose="02070309020205020404" pitchFamily="49" charset="0"/>
                <a:cs typeface="Courier New" panose="02070309020205020404" pitchFamily="49" charset="0"/>
              </a:rPr>
              <a:t>when</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timer.timeout</a:t>
            </a:r>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b="1" noProof="0" dirty="0" smtClean="0">
                <a:solidFill>
                  <a:schemeClr val="tx1"/>
                </a:solidFill>
                <a:latin typeface="Courier New" panose="02070309020205020404" pitchFamily="49" charset="0"/>
                <a:cs typeface="Courier New" panose="02070309020205020404" pitchFamily="49" charset="0"/>
              </a:rPr>
              <a:t>do</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db.declareIncident</a:t>
            </a:r>
            <a:r>
              <a:rPr lang="fr-FR" sz="1050" noProof="0" dirty="0" smtClean="0">
                <a:solidFill>
                  <a:schemeClr val="tx1"/>
                </a:solidFill>
                <a:latin typeface="Courier New" panose="02070309020205020404" pitchFamily="49" charset="0"/>
                <a:cs typeface="Courier New" panose="02070309020205020404" pitchFamily="49" charset="0"/>
              </a:rPr>
              <a:t>(</a:t>
            </a:r>
            <a:r>
              <a:rPr lang="fr-FR" sz="1050" noProof="0" dirty="0" err="1" smtClean="0">
                <a:solidFill>
                  <a:schemeClr val="tx1"/>
                </a:solidFill>
                <a:latin typeface="Courier New" panose="02070309020205020404" pitchFamily="49" charset="0"/>
                <a:cs typeface="Courier New" panose="02070309020205020404" pitchFamily="49" charset="0"/>
              </a:rPr>
              <a:t>predefinedAlert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bodydetector.detect</a:t>
            </a:r>
            <a:r>
              <a:rPr lang="fr-FR" sz="1050" noProof="0" dirty="0" smtClean="0">
                <a:solidFill>
                  <a:schemeClr val="tx1"/>
                </a:solidFill>
                <a:latin typeface="Courier New" panose="02070309020205020404" pitchFamily="49" charset="0"/>
                <a:cs typeface="Courier New" panose="02070309020205020404" pitchFamily="49" charset="0"/>
              </a:rPr>
              <a:t>()</a:t>
            </a:r>
          </a:p>
          <a:p>
            <a:r>
              <a:rPr lang="fr-FR" sz="1050" noProof="0" dirty="0" smtClean="0">
                <a:solidFill>
                  <a:schemeClr val="tx1"/>
                </a:solidFill>
                <a:latin typeface="Courier New" panose="02070309020205020404" pitchFamily="49" charset="0"/>
                <a:cs typeface="Courier New" panose="02070309020205020404" pitchFamily="49" charset="0"/>
              </a:rPr>
              <a:t>   || </a:t>
            </a:r>
          </a:p>
          <a:p>
            <a:r>
              <a:rPr lang="fr-FR" sz="1050" noProof="0" dirty="0" smtClean="0">
                <a:solidFill>
                  <a:schemeClr val="tx1"/>
                </a:solidFill>
                <a:latin typeface="Courier New" panose="02070309020205020404" pitchFamily="49" charset="0"/>
                <a:cs typeface="Courier New" panose="02070309020205020404" pitchFamily="49" charset="0"/>
              </a:rPr>
              <a:t>   </a:t>
            </a:r>
            <a:r>
              <a:rPr lang="fr-FR" sz="1050" noProof="0" dirty="0" err="1" smtClean="0">
                <a:solidFill>
                  <a:schemeClr val="tx1"/>
                </a:solidFill>
                <a:latin typeface="Courier New" panose="02070309020205020404" pitchFamily="49" charset="0"/>
                <a:cs typeface="Courier New" panose="02070309020205020404" pitchFamily="49" charset="0"/>
              </a:rPr>
              <a:t>timer.reset</a:t>
            </a:r>
            <a:r>
              <a:rPr lang="fr-FR" sz="1050" noProof="0" dirty="0" smtClean="0">
                <a:solidFill>
                  <a:schemeClr val="tx1"/>
                </a:solidFill>
                <a:latin typeface="Courier New" panose="02070309020205020404" pitchFamily="49" charset="0"/>
                <a:cs typeface="Courier New" panose="02070309020205020404" pitchFamily="49" charset="0"/>
              </a:rPr>
              <a:t>() ; </a:t>
            </a:r>
            <a:r>
              <a:rPr lang="fr-FR" sz="1050" noProof="0" dirty="0" err="1" smtClean="0">
                <a:solidFill>
                  <a:schemeClr val="tx1"/>
                </a:solidFill>
                <a:latin typeface="Courier New" panose="02070309020205020404" pitchFamily="49" charset="0"/>
                <a:cs typeface="Courier New" panose="02070309020205020404" pitchFamily="49" charset="0"/>
              </a:rPr>
              <a:t>timer.set</a:t>
            </a:r>
            <a:r>
              <a:rPr lang="fr-FR" sz="1050" noProof="0" dirty="0" smtClean="0">
                <a:solidFill>
                  <a:schemeClr val="tx1"/>
                </a:solidFill>
                <a:latin typeface="Courier New" panose="02070309020205020404" pitchFamily="49" charset="0"/>
                <a:cs typeface="Courier New" panose="02070309020205020404" pitchFamily="49" charset="0"/>
              </a:rPr>
              <a:t>(60)</a:t>
            </a:r>
          </a:p>
          <a:p>
            <a:r>
              <a:rPr lang="fr-FR" sz="1050" noProof="0" dirty="0" smtClean="0">
                <a:solidFill>
                  <a:schemeClr val="tx1"/>
                </a:solidFill>
                <a:latin typeface="Courier New" panose="02070309020205020404" pitchFamily="49" charset="0"/>
                <a:cs typeface="Courier New" panose="02070309020205020404" pitchFamily="49" charset="0"/>
              </a:rPr>
              <a:t>}</a:t>
            </a:r>
          </a:p>
          <a:p>
            <a:endParaRPr lang="fr-FR" sz="1050" noProof="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28</a:t>
            </a:fld>
            <a:endParaRPr lang="en-US" dirty="0"/>
          </a:p>
        </p:txBody>
      </p:sp>
      <p:sp>
        <p:nvSpPr>
          <p:cNvPr id="5" name="Espace réservé du contenu 2"/>
          <p:cNvSpPr txBox="1">
            <a:spLocks/>
          </p:cNvSpPr>
          <p:nvPr/>
        </p:nvSpPr>
        <p:spPr>
          <a:xfrm>
            <a:off x="4427984" y="5292540"/>
            <a:ext cx="4545724" cy="87276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and </a:t>
            </a:r>
            <a:r>
              <a:rPr lang="fr-FR" sz="1050" dirty="0" err="1" smtClean="0">
                <a:solidFill>
                  <a:schemeClr val="tx1"/>
                </a:solidFill>
                <a:latin typeface="Courier New" panose="02070309020205020404" pitchFamily="49" charset="0"/>
                <a:cs typeface="Courier New" panose="02070309020205020404" pitchFamily="49" charset="0"/>
              </a:rPr>
              <a:t>bodydetector.present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p>
          <a:p>
            <a:endParaRPr lang="fr-BE" sz="1050" dirty="0">
              <a:solidFill>
                <a:schemeClr val="tx1"/>
              </a:solidFill>
              <a:latin typeface="Courier New" panose="02070309020205020404" pitchFamily="49" charset="0"/>
              <a:cs typeface="Courier New" panose="02070309020205020404" pitchFamily="49" charset="0"/>
            </a:endParaRPr>
          </a:p>
        </p:txBody>
      </p:sp>
      <p:pic>
        <p:nvPicPr>
          <p:cNvPr id="6"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655009"/>
            <a:ext cx="4824536" cy="3211535"/>
          </a:xfrm>
          <a:prstGeom prst="rect">
            <a:avLst/>
          </a:prstGeom>
        </p:spPr>
      </p:pic>
    </p:spTree>
    <p:extLst>
      <p:ext uri="{BB962C8B-B14F-4D97-AF65-F5344CB8AC3E}">
        <p14:creationId xmlns:p14="http://schemas.microsoft.com/office/powerpoint/2010/main" val="6307558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29</a:t>
            </a:fld>
            <a:endParaRPr lang="en-US" dirty="0"/>
          </a:p>
        </p:txBody>
      </p:sp>
      <p:sp>
        <p:nvSpPr>
          <p:cNvPr id="3" name="Titre 2"/>
          <p:cNvSpPr>
            <a:spLocks noGrp="1"/>
          </p:cNvSpPr>
          <p:nvPr>
            <p:ph type="title"/>
          </p:nvPr>
        </p:nvSpPr>
        <p:spPr/>
        <p:txBody>
          <a:bodyPr/>
          <a:lstStyle/>
          <a:p>
            <a:r>
              <a:rPr lang="fr-FR" noProof="0" dirty="0" smtClean="0"/>
              <a:t>SOLUTIONS EXISTANTES</a:t>
            </a:r>
            <a:endParaRPr lang="fr-FR" noProof="0" dirty="0"/>
          </a:p>
        </p:txBody>
      </p:sp>
    </p:spTree>
    <p:extLst>
      <p:ext uri="{BB962C8B-B14F-4D97-AF65-F5344CB8AC3E}">
        <p14:creationId xmlns:p14="http://schemas.microsoft.com/office/powerpoint/2010/main" val="2017873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310200"/>
            <a:ext cx="8435280" cy="790787"/>
          </a:xfrm>
        </p:spPr>
        <p:txBody>
          <a:bodyPr/>
          <a:lstStyle/>
          <a:p>
            <a:r>
              <a:rPr lang="fr-FR" sz="3600" noProof="0" dirty="0" smtClean="0"/>
              <a:t>Démographie des personnes vieillissantes</a:t>
            </a:r>
            <a:endParaRPr lang="fr-FR" sz="3600"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a:t>
            </a:fld>
            <a:endParaRPr lang="en-US" dirty="0"/>
          </a:p>
        </p:txBody>
      </p:sp>
      <p:pic>
        <p:nvPicPr>
          <p:cNvPr id="5" name="Picture 1"/>
          <p:cNvPicPr>
            <a:picLocks noChangeAspect="1"/>
          </p:cNvPicPr>
          <p:nvPr/>
        </p:nvPicPr>
        <p:blipFill>
          <a:blip r:embed="rId2"/>
          <a:stretch>
            <a:fillRect/>
          </a:stretch>
        </p:blipFill>
        <p:spPr>
          <a:xfrm>
            <a:off x="457201" y="1556793"/>
            <a:ext cx="8229600" cy="4752528"/>
          </a:xfrm>
          <a:prstGeom prst="rect">
            <a:avLst/>
          </a:prstGeom>
        </p:spPr>
      </p:pic>
    </p:spTree>
    <p:extLst>
      <p:ext uri="{BB962C8B-B14F-4D97-AF65-F5344CB8AC3E}">
        <p14:creationId xmlns:p14="http://schemas.microsoft.com/office/powerpoint/2010/main" val="25336580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err="1" smtClean="0"/>
              <a:t>ThingML</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30</a:t>
            </a:fld>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2120" y="1484784"/>
            <a:ext cx="3175000" cy="1951360"/>
          </a:xfrm>
          <a:prstGeom prst="rect">
            <a:avLst/>
          </a:prstGeom>
        </p:spPr>
      </p:pic>
      <p:sp>
        <p:nvSpPr>
          <p:cNvPr id="7" name="ZoneTexte 6"/>
          <p:cNvSpPr txBox="1"/>
          <p:nvPr/>
        </p:nvSpPr>
        <p:spPr>
          <a:xfrm>
            <a:off x="395536" y="1556792"/>
            <a:ext cx="5103516" cy="707886"/>
          </a:xfrm>
          <a:prstGeom prst="rect">
            <a:avLst/>
          </a:prstGeom>
          <a:noFill/>
        </p:spPr>
        <p:txBody>
          <a:bodyPr wrap="square" rtlCol="0">
            <a:spAutoFit/>
          </a:bodyPr>
          <a:lstStyle/>
          <a:p>
            <a:r>
              <a:rPr lang="fr-BE" b="1" dirty="0" err="1" smtClean="0"/>
              <a:t>ThingML</a:t>
            </a:r>
            <a:r>
              <a:rPr lang="fr-BE" dirty="0" smtClean="0"/>
              <a:t> est un langage de modélisation pour les systèmes embarqués et distribués.</a:t>
            </a:r>
          </a:p>
        </p:txBody>
      </p:sp>
      <p:sp>
        <p:nvSpPr>
          <p:cNvPr id="9" name="ZoneTexte 8"/>
          <p:cNvSpPr txBox="1"/>
          <p:nvPr/>
        </p:nvSpPr>
        <p:spPr>
          <a:xfrm>
            <a:off x="457200" y="4097863"/>
            <a:ext cx="8075240" cy="1015663"/>
          </a:xfrm>
          <a:prstGeom prst="rect">
            <a:avLst/>
          </a:prstGeom>
          <a:noFill/>
        </p:spPr>
        <p:txBody>
          <a:bodyPr wrap="square" rtlCol="0">
            <a:spAutoFit/>
          </a:bodyPr>
          <a:lstStyle/>
          <a:p>
            <a:pPr marL="342900" indent="-342900">
              <a:buFontTx/>
              <a:buChar char="-"/>
            </a:pPr>
            <a:r>
              <a:rPr lang="fr-BE" dirty="0" smtClean="0"/>
              <a:t>Contient </a:t>
            </a:r>
            <a:r>
              <a:rPr lang="fr-BE" dirty="0"/>
              <a:t>un ensemble </a:t>
            </a:r>
            <a:r>
              <a:rPr lang="fr-BE" dirty="0" smtClean="0"/>
              <a:t>de </a:t>
            </a:r>
            <a:r>
              <a:rPr lang="fr-BE" dirty="0"/>
              <a:t>générateurs de code pour compiler </a:t>
            </a:r>
            <a:r>
              <a:rPr lang="fr-BE" dirty="0" smtClean="0"/>
              <a:t> </a:t>
            </a:r>
          </a:p>
          <a:p>
            <a:r>
              <a:rPr lang="fr-BE" dirty="0" smtClean="0"/>
              <a:t>      </a:t>
            </a:r>
            <a:r>
              <a:rPr lang="fr-BE" dirty="0" err="1" smtClean="0"/>
              <a:t>ThingML</a:t>
            </a:r>
            <a:r>
              <a:rPr lang="fr-BE" dirty="0" smtClean="0"/>
              <a:t> </a:t>
            </a:r>
            <a:r>
              <a:rPr lang="fr-BE" dirty="0"/>
              <a:t>à C, Java et JavaScript. à C, Java et JavaScript.</a:t>
            </a:r>
          </a:p>
          <a:p>
            <a:endParaRPr lang="fr-BE" dirty="0"/>
          </a:p>
        </p:txBody>
      </p:sp>
      <p:sp>
        <p:nvSpPr>
          <p:cNvPr id="3" name="ZoneTexte 2"/>
          <p:cNvSpPr txBox="1"/>
          <p:nvPr/>
        </p:nvSpPr>
        <p:spPr>
          <a:xfrm>
            <a:off x="395536" y="2774424"/>
            <a:ext cx="4834880" cy="1323439"/>
          </a:xfrm>
          <a:prstGeom prst="rect">
            <a:avLst/>
          </a:prstGeom>
          <a:noFill/>
        </p:spPr>
        <p:txBody>
          <a:bodyPr wrap="square" rtlCol="0">
            <a:spAutoFit/>
          </a:bodyPr>
          <a:lstStyle/>
          <a:p>
            <a:r>
              <a:rPr lang="fr-BE" dirty="0" smtClean="0"/>
              <a:t>Dédier au capteurs de </a:t>
            </a:r>
          </a:p>
          <a:p>
            <a:pPr marL="342900" indent="-342900">
              <a:buFontTx/>
              <a:buChar char="-"/>
            </a:pPr>
            <a:r>
              <a:rPr lang="fr-BE" dirty="0" smtClean="0"/>
              <a:t>ressources limitées.</a:t>
            </a:r>
          </a:p>
          <a:p>
            <a:pPr marL="342900" indent="-342900">
              <a:buFontTx/>
              <a:buChar char="-"/>
            </a:pPr>
            <a:r>
              <a:rPr lang="fr-BE" dirty="0" smtClean="0"/>
              <a:t>Faible puissance.</a:t>
            </a:r>
          </a:p>
          <a:p>
            <a:endParaRPr lang="fr-BE" dirty="0"/>
          </a:p>
        </p:txBody>
      </p:sp>
      <p:sp>
        <p:nvSpPr>
          <p:cNvPr id="10" name="ZoneTexte 9"/>
          <p:cNvSpPr txBox="1"/>
          <p:nvPr/>
        </p:nvSpPr>
        <p:spPr>
          <a:xfrm>
            <a:off x="6102694" y="6294520"/>
            <a:ext cx="3249412" cy="276999"/>
          </a:xfrm>
          <a:prstGeom prst="rect">
            <a:avLst/>
          </a:prstGeom>
          <a:noFill/>
        </p:spPr>
        <p:txBody>
          <a:bodyPr wrap="square" rtlCol="0">
            <a:spAutoFit/>
          </a:bodyPr>
          <a:lstStyle/>
          <a:p>
            <a:r>
              <a:rPr lang="fr-BE" sz="1200" b="1" i="1" dirty="0">
                <a:latin typeface="Courier" pitchFamily="49" charset="0"/>
              </a:rPr>
              <a:t>http://www.thingml.org/</a:t>
            </a:r>
          </a:p>
        </p:txBody>
      </p:sp>
    </p:spTree>
    <p:extLst>
      <p:ext uri="{BB962C8B-B14F-4D97-AF65-F5344CB8AC3E}">
        <p14:creationId xmlns:p14="http://schemas.microsoft.com/office/powerpoint/2010/main" val="2489683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31</a:t>
            </a:fld>
            <a:endParaRPr lang="en-US" dirty="0"/>
          </a:p>
        </p:txBody>
      </p:sp>
      <p:sp>
        <p:nvSpPr>
          <p:cNvPr id="3" name="Titre 2"/>
          <p:cNvSpPr>
            <a:spLocks noGrp="1"/>
          </p:cNvSpPr>
          <p:nvPr>
            <p:ph type="title"/>
          </p:nvPr>
        </p:nvSpPr>
        <p:spPr/>
        <p:txBody>
          <a:bodyPr/>
          <a:lstStyle/>
          <a:p>
            <a:r>
              <a:rPr lang="fr-FR" noProof="0" dirty="0" smtClean="0"/>
              <a:t>Comparaison</a:t>
            </a:r>
            <a:endParaRPr lang="fr-FR" noProof="0" dirty="0"/>
          </a:p>
        </p:txBody>
      </p:sp>
      <p:sp>
        <p:nvSpPr>
          <p:cNvPr id="4" name="Espace réservé du contenu 3"/>
          <p:cNvSpPr>
            <a:spLocks noGrp="1"/>
          </p:cNvSpPr>
          <p:nvPr>
            <p:ph idx="1"/>
          </p:nvPr>
        </p:nvSpPr>
        <p:spPr/>
        <p:txBody>
          <a:bodyPr/>
          <a:lstStyle/>
          <a:p>
            <a:pPr marL="514350" indent="-514350">
              <a:buFont typeface="+mj-lt"/>
              <a:buAutoNum type="arabicPeriod"/>
            </a:pPr>
            <a:r>
              <a:rPr lang="fr-FR" noProof="0" dirty="0" smtClean="0">
                <a:solidFill>
                  <a:schemeClr val="tx1"/>
                </a:solidFill>
              </a:rPr>
              <a:t>Donne un moyen de représenter des objets.</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Génère du code pour des plateformes spécifiques, qu’il faut étendre si on en veut de nouvelles.</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Ne gère pas de contexte</a:t>
            </a:r>
            <a:br>
              <a:rPr lang="fr-FR" noProof="0" dirty="0" smtClean="0">
                <a:solidFill>
                  <a:schemeClr val="tx1"/>
                </a:solidFill>
              </a:rPr>
            </a:br>
            <a:r>
              <a:rPr lang="fr-FR" noProof="0" dirty="0" smtClean="0">
                <a:solidFill>
                  <a:schemeClr val="tx1"/>
                </a:solidFill>
              </a:rPr>
              <a:t>(ou alors, de manière intégrée dans le comportement)</a:t>
            </a:r>
          </a:p>
        </p:txBody>
      </p:sp>
    </p:spTree>
    <p:extLst>
      <p:ext uri="{BB962C8B-B14F-4D97-AF65-F5344CB8AC3E}">
        <p14:creationId xmlns:p14="http://schemas.microsoft.com/office/powerpoint/2010/main" val="4420005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0" noProof="0" dirty="0" err="1" smtClean="0"/>
              <a:t>SmartThings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32</a:t>
            </a:fld>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4168" y="1772816"/>
            <a:ext cx="2664296" cy="1512168"/>
          </a:xfrm>
          <a:prstGeom prst="rect">
            <a:avLst/>
          </a:prstGeom>
        </p:spPr>
      </p:pic>
      <p:sp>
        <p:nvSpPr>
          <p:cNvPr id="8" name="ZoneTexte 7"/>
          <p:cNvSpPr txBox="1"/>
          <p:nvPr/>
        </p:nvSpPr>
        <p:spPr>
          <a:xfrm>
            <a:off x="323528" y="1484784"/>
            <a:ext cx="5760640" cy="4401205"/>
          </a:xfrm>
          <a:prstGeom prst="rect">
            <a:avLst/>
          </a:prstGeom>
          <a:noFill/>
        </p:spPr>
        <p:txBody>
          <a:bodyPr wrap="square" rtlCol="0">
            <a:spAutoFit/>
          </a:bodyPr>
          <a:lstStyle/>
          <a:p>
            <a:r>
              <a:rPr lang="fr-BE" b="1" dirty="0" err="1"/>
              <a:t>SmartThings</a:t>
            </a:r>
            <a:r>
              <a:rPr lang="fr-BE" dirty="0"/>
              <a:t> est </a:t>
            </a:r>
            <a:r>
              <a:rPr lang="fr-BE" dirty="0" smtClean="0"/>
              <a:t>une </a:t>
            </a:r>
            <a:r>
              <a:rPr lang="fr-BE" dirty="0"/>
              <a:t>plate-forme de développement </a:t>
            </a:r>
            <a:r>
              <a:rPr lang="fr-BE" dirty="0" smtClean="0"/>
              <a:t>pour </a:t>
            </a:r>
            <a:r>
              <a:rPr lang="fr-BE" dirty="0"/>
              <a:t>l'Internet des objets</a:t>
            </a:r>
            <a:r>
              <a:rPr lang="fr-BE" dirty="0" smtClean="0"/>
              <a:t>.</a:t>
            </a:r>
          </a:p>
          <a:p>
            <a:endParaRPr lang="en-US" dirty="0"/>
          </a:p>
          <a:p>
            <a:r>
              <a:rPr lang="en-US" dirty="0" smtClean="0"/>
              <a:t>-</a:t>
            </a:r>
            <a:r>
              <a:rPr lang="fr-BE" dirty="0" smtClean="0"/>
              <a:t>Créer </a:t>
            </a:r>
            <a:r>
              <a:rPr lang="fr-BE" dirty="0"/>
              <a:t>des applications qui permettent aux utilisateurs </a:t>
            </a:r>
            <a:r>
              <a:rPr lang="fr-BE" dirty="0" smtClean="0"/>
              <a:t>de connecter </a:t>
            </a:r>
            <a:r>
              <a:rPr lang="fr-BE" dirty="0"/>
              <a:t>des périphériques, des actions et des services externes pour </a:t>
            </a:r>
            <a:r>
              <a:rPr lang="fr-BE" dirty="0" smtClean="0"/>
              <a:t>appliquer un cas d’utilisation.</a:t>
            </a:r>
            <a:endParaRPr lang="en-US" dirty="0"/>
          </a:p>
          <a:p>
            <a:endParaRPr lang="en-US" dirty="0" smtClean="0"/>
          </a:p>
          <a:p>
            <a:r>
              <a:rPr lang="en-US" dirty="0" smtClean="0"/>
              <a:t>-</a:t>
            </a:r>
            <a:r>
              <a:rPr lang="fr-BE" dirty="0" smtClean="0"/>
              <a:t>Intégrer</a:t>
            </a:r>
            <a:r>
              <a:rPr lang="en-US" dirty="0" smtClean="0"/>
              <a:t> des nouveaux devices </a:t>
            </a:r>
            <a:r>
              <a:rPr lang="en-US" dirty="0" err="1" smtClean="0"/>
              <a:t>dans</a:t>
            </a:r>
            <a:r>
              <a:rPr lang="en-US" dirty="0" smtClean="0"/>
              <a:t> </a:t>
            </a:r>
            <a:r>
              <a:rPr lang="en-US" dirty="0" err="1" smtClean="0"/>
              <a:t>l’ecosystem</a:t>
            </a:r>
            <a:r>
              <a:rPr lang="en-US" dirty="0" smtClean="0"/>
              <a:t> de SmartThings.</a:t>
            </a:r>
            <a:endParaRPr lang="en-US" dirty="0"/>
          </a:p>
          <a:p>
            <a:endParaRPr lang="en-US" dirty="0" smtClean="0"/>
          </a:p>
          <a:p>
            <a:r>
              <a:rPr lang="en-US" dirty="0" smtClean="0"/>
              <a:t>-</a:t>
            </a:r>
            <a:r>
              <a:rPr lang="fr-BE" dirty="0" smtClean="0"/>
              <a:t>Publier</a:t>
            </a:r>
            <a:r>
              <a:rPr lang="en-US" dirty="0" smtClean="0"/>
              <a:t> les applications </a:t>
            </a:r>
            <a:r>
              <a:rPr lang="en-US" dirty="0" err="1" smtClean="0"/>
              <a:t>dans</a:t>
            </a:r>
            <a:r>
              <a:rPr lang="en-US" dirty="0" smtClean="0"/>
              <a:t> le </a:t>
            </a:r>
            <a:r>
              <a:rPr lang="en-US" dirty="0"/>
              <a:t>catalogue de </a:t>
            </a:r>
            <a:r>
              <a:rPr lang="en-US" dirty="0" smtClean="0"/>
              <a:t>SmartThings. </a:t>
            </a:r>
            <a:endParaRPr lang="en-US" dirty="0"/>
          </a:p>
          <a:p>
            <a:endParaRPr lang="fr-BE" dirty="0"/>
          </a:p>
        </p:txBody>
      </p:sp>
      <p:sp>
        <p:nvSpPr>
          <p:cNvPr id="6" name="ZoneTexte 5"/>
          <p:cNvSpPr txBox="1"/>
          <p:nvPr/>
        </p:nvSpPr>
        <p:spPr>
          <a:xfrm>
            <a:off x="6065113" y="6191190"/>
            <a:ext cx="3240360" cy="276999"/>
          </a:xfrm>
          <a:prstGeom prst="rect">
            <a:avLst/>
          </a:prstGeom>
          <a:noFill/>
        </p:spPr>
        <p:txBody>
          <a:bodyPr wrap="square" rtlCol="0">
            <a:spAutoFit/>
          </a:bodyPr>
          <a:lstStyle/>
          <a:p>
            <a:r>
              <a:rPr lang="fr-FR" sz="1200" b="1" i="1" dirty="0" smtClean="0">
                <a:latin typeface="Courier" pitchFamily="49" charset="0"/>
              </a:rPr>
              <a:t>https://smartthings</a:t>
            </a:r>
            <a:r>
              <a:rPr lang="fr-FR" sz="1200" i="1" dirty="0" smtClean="0">
                <a:latin typeface="Courier" pitchFamily="49" charset="0"/>
              </a:rPr>
              <a:t>.com</a:t>
            </a:r>
            <a:r>
              <a:rPr lang="fr-FR" sz="1200" i="1" dirty="0">
                <a:latin typeface="Courier" pitchFamily="49" charset="0"/>
              </a:rPr>
              <a:t>/</a:t>
            </a:r>
            <a:endParaRPr lang="fr-BE" sz="1200" dirty="0">
              <a:latin typeface="Courier" pitchFamily="49" charset="0"/>
            </a:endParaRPr>
          </a:p>
        </p:txBody>
      </p:sp>
    </p:spTree>
    <p:extLst>
      <p:ext uri="{BB962C8B-B14F-4D97-AF65-F5344CB8AC3E}">
        <p14:creationId xmlns:p14="http://schemas.microsoft.com/office/powerpoint/2010/main" val="16629088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err="1" smtClean="0"/>
              <a:t>SmartThing</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33</a:t>
            </a:fld>
            <a:endParaRPr lang="en-US" dirty="0"/>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03" y="1700808"/>
            <a:ext cx="7106253" cy="4104456"/>
          </a:xfrm>
          <a:prstGeom prst="rect">
            <a:avLst/>
          </a:prstGeom>
        </p:spPr>
      </p:pic>
      <p:sp>
        <p:nvSpPr>
          <p:cNvPr id="7" name="ZoneTexte 6"/>
          <p:cNvSpPr txBox="1"/>
          <p:nvPr/>
        </p:nvSpPr>
        <p:spPr>
          <a:xfrm>
            <a:off x="6732240" y="6262985"/>
            <a:ext cx="2795360" cy="461665"/>
          </a:xfrm>
          <a:prstGeom prst="rect">
            <a:avLst/>
          </a:prstGeom>
          <a:noFill/>
        </p:spPr>
        <p:txBody>
          <a:bodyPr wrap="square" rtlCol="0">
            <a:spAutoFit/>
          </a:bodyPr>
          <a:lstStyle/>
          <a:p>
            <a:r>
              <a:rPr lang="fr-FR" sz="1200" b="1" i="1" dirty="0">
                <a:latin typeface="Courier" pitchFamily="49" charset="0"/>
              </a:rPr>
              <a:t>https://smartthings</a:t>
            </a:r>
            <a:r>
              <a:rPr lang="fr-FR" sz="1200" i="1" dirty="0">
                <a:latin typeface="Courier" pitchFamily="49" charset="0"/>
              </a:rPr>
              <a:t>.com/</a:t>
            </a:r>
            <a:endParaRPr lang="fr-BE" sz="1200" dirty="0">
              <a:latin typeface="Courier" pitchFamily="49" charset="0"/>
            </a:endParaRPr>
          </a:p>
          <a:p>
            <a:endParaRPr lang="fr-BE" sz="1200" b="1" i="1" dirty="0">
              <a:latin typeface="Courier" pitchFamily="49" charset="0"/>
            </a:endParaRPr>
          </a:p>
        </p:txBody>
      </p:sp>
    </p:spTree>
    <p:extLst>
      <p:ext uri="{BB962C8B-B14F-4D97-AF65-F5344CB8AC3E}">
        <p14:creationId xmlns:p14="http://schemas.microsoft.com/office/powerpoint/2010/main" val="21411461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Comparaison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34</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FR" noProof="0" dirty="0" smtClean="0">
                <a:solidFill>
                  <a:schemeClr val="tx1"/>
                </a:solidFill>
              </a:rPr>
              <a:t>Donne un moyen de représenter des objets</a:t>
            </a:r>
            <a:br>
              <a:rPr lang="fr-FR" noProof="0" dirty="0" smtClean="0">
                <a:solidFill>
                  <a:schemeClr val="tx1"/>
                </a:solidFill>
              </a:rPr>
            </a:br>
            <a:r>
              <a:rPr lang="fr-FR" noProof="0" dirty="0" smtClean="0">
                <a:solidFill>
                  <a:schemeClr val="tx1"/>
                </a:solidFill>
              </a:rPr>
              <a:t>(sur des </a:t>
            </a:r>
            <a:r>
              <a:rPr lang="fr-FR" noProof="0" dirty="0" err="1" smtClean="0">
                <a:solidFill>
                  <a:schemeClr val="tx1"/>
                </a:solidFill>
              </a:rPr>
              <a:t>devices</a:t>
            </a:r>
            <a:r>
              <a:rPr lang="fr-FR" noProof="0" dirty="0" smtClean="0">
                <a:solidFill>
                  <a:schemeClr val="tx1"/>
                </a:solidFill>
              </a:rPr>
              <a:t> réels, ou à travers un simulateur).</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Dédié au produit Samsung d’une manière générale, mais possibilité d’intégrer d’autres </a:t>
            </a:r>
            <a:r>
              <a:rPr lang="fr-FR" noProof="0" dirty="0" err="1" smtClean="0">
                <a:solidFill>
                  <a:schemeClr val="tx1"/>
                </a:solidFill>
              </a:rPr>
              <a:t>devices</a:t>
            </a:r>
            <a:r>
              <a:rPr lang="fr-FR" noProof="0" dirty="0" smtClean="0">
                <a:solidFill>
                  <a:schemeClr val="tx1"/>
                </a:solidFill>
              </a:rPr>
              <a:t> à travers une API</a:t>
            </a: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Ne gère pas nativement le contexte, mais pris en compte dans la logique métier</a:t>
            </a:r>
            <a:br>
              <a:rPr lang="fr-FR" noProof="0" dirty="0" smtClean="0">
                <a:solidFill>
                  <a:schemeClr val="tx1"/>
                </a:solidFill>
              </a:rPr>
            </a:br>
            <a:endParaRPr lang="fr-FR" noProof="0" dirty="0" smtClean="0">
              <a:solidFill>
                <a:schemeClr val="tx1"/>
              </a:solidFill>
            </a:endParaRPr>
          </a:p>
        </p:txBody>
      </p:sp>
    </p:spTree>
    <p:extLst>
      <p:ext uri="{BB962C8B-B14F-4D97-AF65-F5344CB8AC3E}">
        <p14:creationId xmlns:p14="http://schemas.microsoft.com/office/powerpoint/2010/main" val="7325340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HBMS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35</a:t>
            </a:fld>
            <a:endParaRPr lang="en-US" dirty="0"/>
          </a:p>
        </p:txBody>
      </p:sp>
      <p:sp>
        <p:nvSpPr>
          <p:cNvPr id="5" name="ZoneTexte 4"/>
          <p:cNvSpPr txBox="1"/>
          <p:nvPr/>
        </p:nvSpPr>
        <p:spPr>
          <a:xfrm>
            <a:off x="488072" y="1599442"/>
            <a:ext cx="8044368" cy="3785652"/>
          </a:xfrm>
          <a:prstGeom prst="rect">
            <a:avLst/>
          </a:prstGeom>
          <a:noFill/>
        </p:spPr>
        <p:txBody>
          <a:bodyPr wrap="square" rtlCol="0">
            <a:spAutoFit/>
          </a:bodyPr>
          <a:lstStyle/>
          <a:p>
            <a:r>
              <a:rPr lang="en-US" b="1" dirty="0" smtClean="0"/>
              <a:t>HBMS - Human Behavior Monitoring and Support </a:t>
            </a:r>
            <a:r>
              <a:rPr lang="fr-BE" dirty="0" smtClean="0"/>
              <a:t>est un projet de recherche qui vise à fournir aux personnes âgées un </a:t>
            </a:r>
            <a:r>
              <a:rPr lang="fr-BE" b="1" dirty="0" smtClean="0"/>
              <a:t>aide mémoire </a:t>
            </a:r>
            <a:r>
              <a:rPr lang="fr-BE" dirty="0" smtClean="0"/>
              <a:t>pour conserver leur autonomie le plus longtemps possible.</a:t>
            </a:r>
          </a:p>
          <a:p>
            <a:endParaRPr lang="en-US" dirty="0" smtClean="0"/>
          </a:p>
          <a:p>
            <a:r>
              <a:rPr lang="en-US" dirty="0" smtClean="0"/>
              <a:t>-</a:t>
            </a:r>
            <a:r>
              <a:rPr lang="fr-BE" dirty="0" smtClean="0"/>
              <a:t>Surveiller une personne exerçant des activités.</a:t>
            </a:r>
            <a:endParaRPr lang="en-US" dirty="0" smtClean="0"/>
          </a:p>
          <a:p>
            <a:endParaRPr lang="en-US" dirty="0" smtClean="0"/>
          </a:p>
          <a:p>
            <a:r>
              <a:rPr lang="en-US" dirty="0" smtClean="0"/>
              <a:t>-</a:t>
            </a:r>
            <a:r>
              <a:rPr lang="fr-BE" dirty="0" smtClean="0"/>
              <a:t>Abstraire, agréger et  intégrer le comportement observé dans un modèle cognitif humain individuel</a:t>
            </a:r>
            <a:r>
              <a:rPr lang="en-US" dirty="0" smtClean="0"/>
              <a:t>.</a:t>
            </a:r>
          </a:p>
          <a:p>
            <a:endParaRPr lang="en-US" dirty="0" smtClean="0"/>
          </a:p>
          <a:p>
            <a:r>
              <a:rPr lang="en-US" dirty="0" smtClean="0"/>
              <a:t>-</a:t>
            </a:r>
            <a:r>
              <a:rPr lang="fr-BE" dirty="0" smtClean="0"/>
              <a:t>Aider la personne en cas de besoin à retrouver des connaissances à partir du modèle cognitif humain (HCM)</a:t>
            </a:r>
            <a:r>
              <a:rPr lang="en-US" dirty="0" smtClean="0"/>
              <a:t>. </a:t>
            </a:r>
          </a:p>
          <a:p>
            <a:endParaRPr lang="fr-BE" dirty="0"/>
          </a:p>
        </p:txBody>
      </p:sp>
      <p:sp>
        <p:nvSpPr>
          <p:cNvPr id="6" name="ZoneTexte 5"/>
          <p:cNvSpPr txBox="1"/>
          <p:nvPr/>
        </p:nvSpPr>
        <p:spPr>
          <a:xfrm>
            <a:off x="5681806" y="5917809"/>
            <a:ext cx="3466728" cy="400110"/>
          </a:xfrm>
          <a:prstGeom prst="rect">
            <a:avLst/>
          </a:prstGeom>
          <a:noFill/>
        </p:spPr>
        <p:txBody>
          <a:bodyPr wrap="square" rtlCol="0">
            <a:spAutoFit/>
          </a:bodyPr>
          <a:lstStyle/>
          <a:p>
            <a:r>
              <a:rPr lang="fr-BE" dirty="0"/>
              <a:t>https://hbms-ainf.aau.at/en/</a:t>
            </a:r>
          </a:p>
        </p:txBody>
      </p:sp>
    </p:spTree>
    <p:extLst>
      <p:ext uri="{BB962C8B-B14F-4D97-AF65-F5344CB8AC3E}">
        <p14:creationId xmlns:p14="http://schemas.microsoft.com/office/powerpoint/2010/main" val="41142912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448" y="2420888"/>
            <a:ext cx="4968552" cy="2659932"/>
          </a:xfrm>
          <a:prstGeom prst="rect">
            <a:avLst/>
          </a:prstGeom>
        </p:spPr>
      </p:pic>
      <p:sp>
        <p:nvSpPr>
          <p:cNvPr id="2" name="Titre 1"/>
          <p:cNvSpPr>
            <a:spLocks noGrp="1"/>
          </p:cNvSpPr>
          <p:nvPr>
            <p:ph type="title"/>
          </p:nvPr>
        </p:nvSpPr>
        <p:spPr/>
        <p:txBody>
          <a:bodyPr/>
          <a:lstStyle/>
          <a:p>
            <a:r>
              <a:rPr lang="fr-FR" noProof="0" dirty="0" err="1" smtClean="0"/>
              <a:t>Behavior</a:t>
            </a:r>
            <a:r>
              <a:rPr lang="fr-FR" noProof="0" dirty="0" smtClean="0"/>
              <a:t> Unit Goal</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36</a:t>
            </a:fld>
            <a:endParaRPr lang="en-US" dirty="0"/>
          </a:p>
        </p:txBody>
      </p:sp>
      <p:sp>
        <p:nvSpPr>
          <p:cNvPr id="5" name="Espace réservé du contenu 4"/>
          <p:cNvSpPr txBox="1">
            <a:spLocks noGrp="1"/>
          </p:cNvSpPr>
          <p:nvPr>
            <p:ph idx="1"/>
          </p:nvPr>
        </p:nvSpPr>
        <p:spPr>
          <a:xfrm>
            <a:off x="-1198" y="1325210"/>
            <a:ext cx="4762872" cy="5244513"/>
          </a:xfrm>
          <a:prstGeom prst="rect">
            <a:avLst/>
          </a:prstGeom>
          <a:noFill/>
        </p:spPr>
        <p:txBody>
          <a:bodyPr wrap="square" rtlCol="0">
            <a:spAutoFit/>
          </a:bodyPr>
          <a:lstStyle/>
          <a:p>
            <a:pPr marL="358775" indent="-358775"/>
            <a:r>
              <a:rPr lang="fr-FR" noProof="0" dirty="0" smtClean="0">
                <a:solidFill>
                  <a:schemeClr val="tx1"/>
                </a:solidFill>
              </a:rPr>
              <a:t>-    Concept-clef dans le langage : </a:t>
            </a:r>
            <a:r>
              <a:rPr lang="fr-FR" b="1" noProof="0" dirty="0" smtClean="0">
                <a:solidFill>
                  <a:schemeClr val="tx1"/>
                </a:solidFill>
              </a:rPr>
              <a:t>unité de comportement</a:t>
            </a:r>
            <a:r>
              <a:rPr lang="fr-FR" i="1" noProof="0" dirty="0" smtClean="0">
                <a:solidFill>
                  <a:schemeClr val="tx1"/>
                </a:solidFill>
              </a:rPr>
              <a:t>, </a:t>
            </a:r>
            <a:r>
              <a:rPr lang="fr-FR" noProof="0" dirty="0" smtClean="0">
                <a:solidFill>
                  <a:schemeClr val="tx1"/>
                </a:solidFill>
              </a:rPr>
              <a:t>correspondant à un "cas d'utilisation"</a:t>
            </a:r>
          </a:p>
          <a:p>
            <a:pPr marL="457200" indent="-457200">
              <a:buFontTx/>
              <a:buChar char="-"/>
            </a:pPr>
            <a:r>
              <a:rPr lang="fr-FR" b="1" noProof="0" dirty="0" smtClean="0">
                <a:solidFill>
                  <a:schemeClr val="tx1"/>
                </a:solidFill>
              </a:rPr>
              <a:t>Cas d’utilisation  : </a:t>
            </a:r>
            <a:r>
              <a:rPr lang="fr-FR" noProof="0" dirty="0" smtClean="0">
                <a:solidFill>
                  <a:schemeClr val="tx1"/>
                </a:solidFill>
              </a:rPr>
              <a:t>ensemble d'opérations qui permettent d’atteindre un but dans la vie quotidienne</a:t>
            </a:r>
            <a:br>
              <a:rPr lang="fr-FR" noProof="0" dirty="0" smtClean="0">
                <a:solidFill>
                  <a:schemeClr val="tx1"/>
                </a:solidFill>
              </a:rPr>
            </a:br>
            <a:r>
              <a:rPr lang="fr-FR" noProof="0" dirty="0" smtClean="0">
                <a:solidFill>
                  <a:schemeClr val="tx1"/>
                </a:solidFill>
              </a:rPr>
              <a:t>(ex. )</a:t>
            </a:r>
          </a:p>
          <a:p>
            <a:pPr marL="457200" indent="-457200">
              <a:buFontTx/>
              <a:buChar char="-"/>
            </a:pPr>
            <a:r>
              <a:rPr lang="fr-FR" b="1" noProof="0" dirty="0" smtClean="0">
                <a:solidFill>
                  <a:schemeClr val="tx1"/>
                </a:solidFill>
              </a:rPr>
              <a:t>Opération :</a:t>
            </a:r>
            <a:r>
              <a:rPr lang="fr-FR" noProof="0" dirty="0" smtClean="0">
                <a:solidFill>
                  <a:schemeClr val="tx1"/>
                </a:solidFill>
              </a:rPr>
              <a:t> définie à partir de contrats (pré-/post-conditions).</a:t>
            </a:r>
            <a:endParaRPr lang="fr-FR" noProof="0" dirty="0"/>
          </a:p>
        </p:txBody>
      </p:sp>
      <p:sp>
        <p:nvSpPr>
          <p:cNvPr id="6" name="ZoneTexte 5"/>
          <p:cNvSpPr txBox="1"/>
          <p:nvPr/>
        </p:nvSpPr>
        <p:spPr>
          <a:xfrm>
            <a:off x="5567160" y="6158691"/>
            <a:ext cx="4320480" cy="307777"/>
          </a:xfrm>
          <a:prstGeom prst="rect">
            <a:avLst/>
          </a:prstGeom>
          <a:noFill/>
        </p:spPr>
        <p:txBody>
          <a:bodyPr wrap="square" rtlCol="0">
            <a:spAutoFit/>
          </a:bodyPr>
          <a:lstStyle/>
          <a:p>
            <a:r>
              <a:rPr lang="fr-BE" sz="1400" dirty="0"/>
              <a:t>Judith Michael, Heinrich C. </a:t>
            </a:r>
            <a:r>
              <a:rPr lang="fr-BE" sz="1400" dirty="0" err="1" smtClean="0"/>
              <a:t>Mayr</a:t>
            </a:r>
            <a:r>
              <a:rPr lang="fr-BE" sz="1400" dirty="0" smtClean="0"/>
              <a:t> in 2013 </a:t>
            </a:r>
            <a:endParaRPr lang="fr-BE" sz="1400" dirty="0"/>
          </a:p>
        </p:txBody>
      </p:sp>
    </p:spTree>
    <p:extLst>
      <p:ext uri="{BB962C8B-B14F-4D97-AF65-F5344CB8AC3E}">
        <p14:creationId xmlns:p14="http://schemas.microsoft.com/office/powerpoint/2010/main" val="28104154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Comparaison</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37</a:t>
            </a:fld>
            <a:endParaRPr lang="en-US" dirty="0"/>
          </a:p>
        </p:txBody>
      </p:sp>
      <p:sp>
        <p:nvSpPr>
          <p:cNvPr id="5" name="Espace réservé du contenu 3"/>
          <p:cNvSpPr>
            <a:spLocks noGrp="1"/>
          </p:cNvSpPr>
          <p:nvPr>
            <p:ph idx="1"/>
          </p:nvPr>
        </p:nvSpPr>
        <p:spPr>
          <a:xfrm>
            <a:off x="457200" y="1388282"/>
            <a:ext cx="8229600" cy="5058078"/>
          </a:xfrm>
        </p:spPr>
        <p:txBody>
          <a:bodyPr/>
          <a:lstStyle/>
          <a:p>
            <a:pPr marL="514350" indent="-514350">
              <a:buFont typeface="+mj-lt"/>
              <a:buAutoNum type="arabicPeriod"/>
            </a:pPr>
            <a:r>
              <a:rPr lang="fr-FR" noProof="0" dirty="0" smtClean="0">
                <a:solidFill>
                  <a:schemeClr val="tx1"/>
                </a:solidFill>
              </a:rPr>
              <a:t>Permet la gestion du </a:t>
            </a:r>
            <a:r>
              <a:rPr lang="fr-FR" noProof="0" dirty="0" err="1" smtClean="0">
                <a:solidFill>
                  <a:schemeClr val="tx1"/>
                </a:solidFill>
              </a:rPr>
              <a:t>context</a:t>
            </a:r>
            <a:r>
              <a:rPr lang="fr-FR" dirty="0" smtClean="0">
                <a:solidFill>
                  <a:schemeClr val="tx1"/>
                </a:solidFill>
              </a:rPr>
              <a:t>e au travers d’opérations obéissant à des contrats</a:t>
            </a: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endParaRPr lang="fr-FR" noProof="0" dirty="0" smtClean="0">
              <a:solidFill>
                <a:schemeClr val="tx1"/>
              </a:solidFill>
            </a:endParaRPr>
          </a:p>
          <a:p>
            <a:pPr marL="514350" indent="-514350">
              <a:buFont typeface="+mj-lt"/>
              <a:buAutoNum type="arabicPeriod"/>
            </a:pPr>
            <a:r>
              <a:rPr lang="fr-FR" noProof="0" dirty="0" smtClean="0">
                <a:solidFill>
                  <a:schemeClr val="tx1"/>
                </a:solidFill>
              </a:rPr>
              <a:t>Semble monolithique : lié à une technologie propriétaire</a:t>
            </a:r>
          </a:p>
        </p:txBody>
      </p:sp>
    </p:spTree>
    <p:extLst>
      <p:ext uri="{BB962C8B-B14F-4D97-AF65-F5344CB8AC3E}">
        <p14:creationId xmlns:p14="http://schemas.microsoft.com/office/powerpoint/2010/main" val="25369208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Conclusion</a:t>
            </a:r>
            <a:endParaRPr lang="fr-FR" noProof="0" dirty="0"/>
          </a:p>
        </p:txBody>
      </p:sp>
      <p:sp>
        <p:nvSpPr>
          <p:cNvPr id="3" name="Espace réservé du contenu 2"/>
          <p:cNvSpPr>
            <a:spLocks noGrp="1"/>
          </p:cNvSpPr>
          <p:nvPr>
            <p:ph idx="1"/>
          </p:nvPr>
        </p:nvSpPr>
        <p:spPr>
          <a:xfrm>
            <a:off x="457200" y="1388282"/>
            <a:ext cx="7139136" cy="5058078"/>
          </a:xfrm>
        </p:spPr>
        <p:txBody>
          <a:bodyPr/>
          <a:lstStyle/>
          <a:p>
            <a:pPr marL="457200" indent="-457200">
              <a:buFont typeface="Arial" panose="020B0604020202020204" pitchFamily="34" charset="0"/>
              <a:buChar char="•"/>
            </a:pPr>
            <a:r>
              <a:rPr lang="fr-FR" sz="2800" noProof="0" dirty="0" smtClean="0">
                <a:solidFill>
                  <a:schemeClr val="tx1"/>
                </a:solidFill>
                <a:latin typeface="+mn-lt"/>
              </a:rPr>
              <a:t>Couches IOT</a:t>
            </a:r>
          </a:p>
          <a:p>
            <a:pPr marL="640800" lvl="1" indent="-457200">
              <a:buFont typeface="Wingdings" panose="05000000000000000000" pitchFamily="2" charset="2"/>
              <a:buChar char="§"/>
            </a:pPr>
            <a:r>
              <a:rPr lang="fr-FR" sz="2800" noProof="0" dirty="0" smtClean="0">
                <a:solidFill>
                  <a:schemeClr val="tx1"/>
                </a:solidFill>
                <a:latin typeface="+mn-lt"/>
              </a:rPr>
              <a:t>Protocoles d’application.</a:t>
            </a:r>
          </a:p>
          <a:p>
            <a:pPr marL="640800" lvl="1" indent="-457200">
              <a:buFont typeface="Wingdings" panose="05000000000000000000" pitchFamily="2" charset="2"/>
              <a:buChar char="§"/>
            </a:pPr>
            <a:endParaRPr lang="fr-FR" sz="2800" noProof="0" dirty="0" smtClean="0">
              <a:solidFill>
                <a:schemeClr val="tx1"/>
              </a:solidFill>
              <a:latin typeface="+mn-lt"/>
            </a:endParaRPr>
          </a:p>
          <a:p>
            <a:pPr marL="457200" indent="-457200">
              <a:buFont typeface="Arial" panose="020B0604020202020204" pitchFamily="34" charset="0"/>
              <a:buChar char="•"/>
            </a:pPr>
            <a:r>
              <a:rPr lang="fr-FR" sz="2800" noProof="0" dirty="0" smtClean="0">
                <a:solidFill>
                  <a:schemeClr val="tx1"/>
                </a:solidFill>
                <a:latin typeface="+mn-lt"/>
              </a:rPr>
              <a:t>DSL</a:t>
            </a:r>
          </a:p>
          <a:p>
            <a:pPr marL="526500" lvl="1" indent="-342900">
              <a:buFont typeface="Wingdings" panose="05000000000000000000" pitchFamily="2" charset="2"/>
              <a:buChar char="§"/>
            </a:pPr>
            <a:r>
              <a:rPr lang="fr-FR" sz="2800" noProof="0" dirty="0" smtClean="0">
                <a:solidFill>
                  <a:schemeClr val="tx1"/>
                </a:solidFill>
                <a:latin typeface="+mn-lt"/>
              </a:rPr>
              <a:t>Configuration </a:t>
            </a:r>
          </a:p>
          <a:p>
            <a:pPr marL="526500" lvl="1" indent="-342900">
              <a:buFont typeface="Wingdings" panose="05000000000000000000" pitchFamily="2" charset="2"/>
              <a:buChar char="§"/>
            </a:pPr>
            <a:r>
              <a:rPr lang="fr-FR" sz="2800" noProof="0" dirty="0" smtClean="0">
                <a:solidFill>
                  <a:schemeClr val="tx1"/>
                </a:solidFill>
                <a:latin typeface="+mn-lt"/>
              </a:rPr>
              <a:t>Business </a:t>
            </a:r>
            <a:r>
              <a:rPr lang="fr-FR" sz="2800" noProof="0" dirty="0" err="1" smtClean="0">
                <a:solidFill>
                  <a:schemeClr val="tx1"/>
                </a:solidFill>
                <a:latin typeface="+mn-lt"/>
              </a:rPr>
              <a:t>Rules</a:t>
            </a:r>
            <a:endParaRPr lang="fr-FR" sz="2800" noProof="0" dirty="0" smtClean="0">
              <a:solidFill>
                <a:schemeClr val="tx1"/>
              </a:solidFill>
              <a:latin typeface="+mn-lt"/>
            </a:endParaRPr>
          </a:p>
          <a:p>
            <a:pPr marL="526500" lvl="1" indent="-342900">
              <a:buFont typeface="Wingdings" panose="05000000000000000000" pitchFamily="2" charset="2"/>
              <a:buChar char="§"/>
            </a:pPr>
            <a:endParaRPr lang="fr-FR" sz="2800" noProof="0" dirty="0" smtClean="0">
              <a:solidFill>
                <a:schemeClr val="tx1"/>
              </a:solidFill>
              <a:latin typeface="+mn-lt"/>
            </a:endParaRPr>
          </a:p>
          <a:p>
            <a:pPr marL="457200" indent="-457200">
              <a:buFont typeface="Arial" panose="020B0604020202020204" pitchFamily="34" charset="0"/>
              <a:buChar char="•"/>
            </a:pPr>
            <a:r>
              <a:rPr lang="fr-FR" sz="2800" noProof="0" dirty="0" smtClean="0">
                <a:solidFill>
                  <a:schemeClr val="tx1"/>
                </a:solidFill>
                <a:latin typeface="+mn-lt"/>
              </a:rPr>
              <a:t>Solution existantes</a:t>
            </a:r>
          </a:p>
          <a:p>
            <a:pPr marL="640800" lvl="1" indent="-457200">
              <a:buFont typeface="Wingdings" panose="05000000000000000000" pitchFamily="2" charset="2"/>
              <a:buChar char="§"/>
            </a:pPr>
            <a:r>
              <a:rPr lang="fr-FR" sz="2800" noProof="0" dirty="0" err="1" smtClean="0">
                <a:solidFill>
                  <a:schemeClr val="tx1"/>
                </a:solidFill>
                <a:latin typeface="+mn-lt"/>
              </a:rPr>
              <a:t>ThingML</a:t>
            </a:r>
            <a:r>
              <a:rPr lang="fr-FR" sz="2800" noProof="0" dirty="0" smtClean="0">
                <a:solidFill>
                  <a:schemeClr val="tx1"/>
                </a:solidFill>
                <a:latin typeface="+mn-lt"/>
              </a:rPr>
              <a:t>, </a:t>
            </a:r>
            <a:r>
              <a:rPr lang="fr-FR" sz="2800" noProof="0" dirty="0" err="1" smtClean="0">
                <a:solidFill>
                  <a:schemeClr val="tx1"/>
                </a:solidFill>
                <a:latin typeface="+mn-lt"/>
              </a:rPr>
              <a:t>SmartThing</a:t>
            </a:r>
            <a:r>
              <a:rPr lang="fr-FR" sz="2800" noProof="0" dirty="0" smtClean="0">
                <a:solidFill>
                  <a:schemeClr val="tx1"/>
                </a:solidFill>
                <a:latin typeface="+mn-lt"/>
              </a:rPr>
              <a:t>, HBMS. </a:t>
            </a:r>
          </a:p>
          <a:p>
            <a:pPr lvl="1"/>
            <a:endParaRPr lang="fr-FR" sz="2800" noProof="0" dirty="0" smtClean="0">
              <a:latin typeface="+mn-lt"/>
            </a:endParaRPr>
          </a:p>
          <a:p>
            <a:pPr lvl="1"/>
            <a:endParaRPr lang="fr-FR" sz="2800" noProof="0" dirty="0" smtClean="0">
              <a:latin typeface="+mn-lt"/>
            </a:endParaRPr>
          </a:p>
          <a:p>
            <a:pPr lvl="1"/>
            <a:endParaRPr lang="fr-FR" sz="2800" noProof="0" dirty="0" smtClean="0">
              <a:latin typeface="+mn-lt"/>
            </a:endParaRPr>
          </a:p>
          <a:p>
            <a:pPr marL="526500" lvl="1" indent="-342900">
              <a:buFont typeface="Wingdings" panose="05000000000000000000" pitchFamily="2" charset="2"/>
              <a:buChar char="§"/>
            </a:pPr>
            <a:endParaRPr lang="fr-FR" noProof="0" dirty="0" smtClean="0"/>
          </a:p>
          <a:p>
            <a:pPr lvl="1"/>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38</a:t>
            </a:fld>
            <a:endParaRPr lang="en-US" dirty="0"/>
          </a:p>
        </p:txBody>
      </p:sp>
    </p:spTree>
    <p:extLst>
      <p:ext uri="{BB962C8B-B14F-4D97-AF65-F5344CB8AC3E}">
        <p14:creationId xmlns:p14="http://schemas.microsoft.com/office/powerpoint/2010/main" val="8773604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Perspectives</a:t>
            </a:r>
            <a:endParaRPr lang="fr-FR" noProof="0" dirty="0"/>
          </a:p>
        </p:txBody>
      </p:sp>
      <p:sp>
        <p:nvSpPr>
          <p:cNvPr id="3" name="Espace réservé du contenu 2"/>
          <p:cNvSpPr>
            <a:spLocks noGrp="1"/>
          </p:cNvSpPr>
          <p:nvPr>
            <p:ph idx="1"/>
          </p:nvPr>
        </p:nvSpPr>
        <p:spPr>
          <a:xfrm>
            <a:off x="457200" y="1388282"/>
            <a:ext cx="6203032" cy="5058078"/>
          </a:xfrm>
        </p:spPr>
        <p:txBody>
          <a:bodyPr/>
          <a:lstStyle/>
          <a:p>
            <a:pPr marL="640800" lvl="1" indent="-457200">
              <a:buFont typeface="+mj-lt"/>
              <a:buAutoNum type="arabicPeriod"/>
            </a:pPr>
            <a:r>
              <a:rPr lang="fr-FR" noProof="0" dirty="0" smtClean="0"/>
              <a:t> </a:t>
            </a:r>
            <a:r>
              <a:rPr lang="fr-FR" sz="2800" noProof="0" dirty="0" smtClean="0">
                <a:latin typeface="+mn-lt"/>
              </a:rPr>
              <a:t>Enrichir le DSL.</a:t>
            </a:r>
          </a:p>
          <a:p>
            <a:pPr marL="640800" lvl="1" indent="-457200">
              <a:buFont typeface="+mj-lt"/>
              <a:buAutoNum type="arabicPeriod"/>
            </a:pPr>
            <a:endParaRPr lang="fr-FR" sz="2800" noProof="0" dirty="0" smtClean="0">
              <a:latin typeface="+mn-lt"/>
            </a:endParaRPr>
          </a:p>
          <a:p>
            <a:pPr marL="640800" lvl="1" indent="-457200">
              <a:buFont typeface="+mj-lt"/>
              <a:buAutoNum type="arabicPeriod"/>
            </a:pPr>
            <a:endParaRPr lang="fr-FR" sz="2800" noProof="0" dirty="0" smtClean="0">
              <a:latin typeface="+mn-lt"/>
            </a:endParaRPr>
          </a:p>
          <a:p>
            <a:pPr marL="640800" lvl="1" indent="-457200">
              <a:buFont typeface="+mj-lt"/>
              <a:buAutoNum type="arabicPeriod"/>
            </a:pPr>
            <a:r>
              <a:rPr lang="fr-FR" sz="2800" noProof="0" dirty="0" smtClean="0">
                <a:latin typeface="+mn-lt"/>
              </a:rPr>
              <a:t> Développer le middleware/</a:t>
            </a:r>
            <a:r>
              <a:rPr lang="fr-FR" sz="2800" noProof="0" dirty="0" err="1" smtClean="0">
                <a:latin typeface="+mn-lt"/>
              </a:rPr>
              <a:t>wrapper</a:t>
            </a:r>
            <a:endParaRPr lang="fr-FR" sz="2800" noProof="0" dirty="0" smtClean="0">
              <a:latin typeface="+mn-lt"/>
            </a:endParaRPr>
          </a:p>
          <a:p>
            <a:pPr marL="640800" lvl="1" indent="-457200">
              <a:buFont typeface="+mj-lt"/>
              <a:buAutoNum type="arabicPeriod"/>
            </a:pPr>
            <a:endParaRPr lang="fr-FR" sz="2800" noProof="0" dirty="0" smtClean="0">
              <a:latin typeface="+mn-lt"/>
            </a:endParaRPr>
          </a:p>
          <a:p>
            <a:pPr marL="640800" lvl="1" indent="-457200">
              <a:buFont typeface="+mj-lt"/>
              <a:buAutoNum type="arabicPeriod"/>
            </a:pPr>
            <a:endParaRPr lang="fr-FR" sz="2800" noProof="0" dirty="0" smtClean="0">
              <a:latin typeface="+mn-lt"/>
            </a:endParaRPr>
          </a:p>
          <a:p>
            <a:pPr marL="640800" lvl="1" indent="-457200">
              <a:buFont typeface="+mj-lt"/>
              <a:buAutoNum type="arabicPeriod"/>
            </a:pPr>
            <a:r>
              <a:rPr lang="fr-FR" sz="2800" noProof="0" dirty="0" smtClean="0">
                <a:latin typeface="+mn-lt"/>
              </a:rPr>
              <a:t>Contexte ( au long terme)</a:t>
            </a:r>
            <a:endParaRPr lang="fr-FR" sz="2800" noProof="0" dirty="0">
              <a:latin typeface="+mn-lt"/>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39</a:t>
            </a:fld>
            <a:endParaRPr lang="en-US" dirty="0"/>
          </a:p>
        </p:txBody>
      </p:sp>
    </p:spTree>
    <p:extLst>
      <p:ext uri="{BB962C8B-B14F-4D97-AF65-F5344CB8AC3E}">
        <p14:creationId xmlns:p14="http://schemas.microsoft.com/office/powerpoint/2010/main" val="3115966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1" y="310200"/>
            <a:ext cx="8964489" cy="790787"/>
          </a:xfrm>
        </p:spPr>
        <p:txBody>
          <a:bodyPr/>
          <a:lstStyle/>
          <a:p>
            <a:r>
              <a:rPr lang="fr-FR" sz="3600" noProof="0" dirty="0" smtClean="0"/>
              <a:t>Défis sociétaux</a:t>
            </a:r>
            <a:endParaRPr lang="fr-FR" sz="3600"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a:t>
            </a:fld>
            <a:endParaRPr lang="en-US" dirty="0"/>
          </a:p>
        </p:txBody>
      </p:sp>
      <p:sp>
        <p:nvSpPr>
          <p:cNvPr id="5" name="Content Placeholder 2"/>
          <p:cNvSpPr txBox="1">
            <a:spLocks/>
          </p:cNvSpPr>
          <p:nvPr/>
        </p:nvSpPr>
        <p:spPr>
          <a:xfrm>
            <a:off x="238630" y="1675549"/>
            <a:ext cx="8846250" cy="384168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buFontTx/>
              <a:buChar char="-"/>
            </a:pPr>
            <a:r>
              <a:rPr lang="en-US" dirty="0" err="1" smtClean="0">
                <a:solidFill>
                  <a:schemeClr val="tx1"/>
                </a:solidFill>
              </a:rPr>
              <a:t>Déséquilibre</a:t>
            </a:r>
            <a:r>
              <a:rPr lang="en-US" dirty="0" smtClean="0">
                <a:solidFill>
                  <a:schemeClr val="tx1"/>
                </a:solidFill>
              </a:rPr>
              <a:t> </a:t>
            </a:r>
            <a:r>
              <a:rPr lang="en-US" dirty="0">
                <a:solidFill>
                  <a:schemeClr val="tx1"/>
                </a:solidFill>
              </a:rPr>
              <a:t>démographique.</a:t>
            </a:r>
            <a:endParaRPr lang="en-US" dirty="0" smtClean="0">
              <a:solidFill>
                <a:schemeClr val="tx1"/>
              </a:solidFill>
            </a:endParaRPr>
          </a:p>
          <a:p>
            <a:endParaRPr lang="en-US" dirty="0" smtClean="0">
              <a:solidFill>
                <a:schemeClr val="tx1"/>
              </a:solidFill>
            </a:endParaRPr>
          </a:p>
          <a:p>
            <a:pPr marL="457200" indent="-457200">
              <a:buFontTx/>
              <a:buChar char="-"/>
            </a:pPr>
            <a:r>
              <a:rPr lang="fr-BE" dirty="0" smtClean="0">
                <a:solidFill>
                  <a:schemeClr val="tx1"/>
                </a:solidFill>
              </a:rPr>
              <a:t>Augmentation des </a:t>
            </a:r>
            <a:r>
              <a:rPr lang="fr-BE" dirty="0">
                <a:solidFill>
                  <a:schemeClr val="tx1"/>
                </a:solidFill>
              </a:rPr>
              <a:t>maladies </a:t>
            </a:r>
            <a:r>
              <a:rPr lang="fr-BE" dirty="0" smtClean="0">
                <a:solidFill>
                  <a:schemeClr val="tx1"/>
                </a:solidFill>
              </a:rPr>
              <a:t>liées à cette catégorie. </a:t>
            </a:r>
          </a:p>
          <a:p>
            <a:pPr marL="457200" indent="-457200">
              <a:buFontTx/>
              <a:buChar char="-"/>
            </a:pPr>
            <a:endParaRPr lang="fr-BE" dirty="0" smtClean="0">
              <a:solidFill>
                <a:schemeClr val="tx1"/>
              </a:solidFill>
            </a:endParaRPr>
          </a:p>
          <a:p>
            <a:pPr marL="457200" indent="-457200">
              <a:buFontTx/>
              <a:buChar char="-"/>
            </a:pPr>
            <a:r>
              <a:rPr lang="fr-BE" dirty="0" smtClean="0">
                <a:solidFill>
                  <a:schemeClr val="tx1"/>
                </a:solidFill>
              </a:rPr>
              <a:t>Réduction du montant du soutien .</a:t>
            </a:r>
          </a:p>
          <a:p>
            <a:r>
              <a:rPr lang="en-US" sz="1200" dirty="0" smtClean="0"/>
              <a:t>                                                 											</a:t>
            </a:r>
            <a:endParaRPr lang="en-US" sz="1200" dirty="0"/>
          </a:p>
        </p:txBody>
      </p:sp>
      <p:sp>
        <p:nvSpPr>
          <p:cNvPr id="6" name="TextBox 3"/>
          <p:cNvSpPr txBox="1"/>
          <p:nvPr/>
        </p:nvSpPr>
        <p:spPr>
          <a:xfrm>
            <a:off x="6507258" y="6111592"/>
            <a:ext cx="2440283" cy="338554"/>
          </a:xfrm>
          <a:prstGeom prst="rect">
            <a:avLst/>
          </a:prstGeom>
          <a:noFill/>
        </p:spPr>
        <p:txBody>
          <a:bodyPr wrap="none" rtlCol="0">
            <a:spAutoFit/>
          </a:bodyPr>
          <a:lstStyle/>
          <a:p>
            <a:pPr marL="0" indent="0">
              <a:buNone/>
            </a:pPr>
            <a:r>
              <a:rPr lang="en-US" sz="1600" dirty="0"/>
              <a:t>Joseph Rafferty et al., 2013</a:t>
            </a:r>
          </a:p>
        </p:txBody>
      </p:sp>
    </p:spTree>
    <p:extLst>
      <p:ext uri="{BB962C8B-B14F-4D97-AF65-F5344CB8AC3E}">
        <p14:creationId xmlns:p14="http://schemas.microsoft.com/office/powerpoint/2010/main" val="3744571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Personnes âgées</a:t>
            </a:r>
            <a:endParaRPr lang="fr-FR" noProof="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5</a:t>
            </a:fld>
            <a:endParaRPr lang="en-US" dirty="0"/>
          </a:p>
        </p:txBody>
      </p:sp>
      <p:sp>
        <p:nvSpPr>
          <p:cNvPr id="5" name="Content Placeholder 2"/>
          <p:cNvSpPr>
            <a:spLocks noGrp="1"/>
          </p:cNvSpPr>
          <p:nvPr>
            <p:ph idx="1"/>
          </p:nvPr>
        </p:nvSpPr>
        <p:spPr>
          <a:xfrm>
            <a:off x="152401" y="1447696"/>
            <a:ext cx="8732399" cy="4680520"/>
          </a:xfrm>
        </p:spPr>
        <p:txBody>
          <a:bodyPr/>
          <a:lstStyle/>
          <a:p>
            <a:pPr marL="857250" lvl="1" indent="-457200" algn="just">
              <a:buFont typeface="Arial" panose="020B0604020202020204" pitchFamily="34" charset="0"/>
              <a:buChar char="•"/>
            </a:pPr>
            <a:r>
              <a:rPr lang="fr-FR" dirty="0" smtClean="0">
                <a:solidFill>
                  <a:schemeClr val="tx1"/>
                </a:solidFill>
              </a:rPr>
              <a:t>Favoriser l’</a:t>
            </a:r>
            <a:r>
              <a:rPr lang="fr-FR" noProof="0" dirty="0" smtClean="0">
                <a:solidFill>
                  <a:schemeClr val="tx1"/>
                </a:solidFill>
              </a:rPr>
              <a:t>indépendance de la prise de décision.</a:t>
            </a:r>
          </a:p>
          <a:p>
            <a:pPr marL="857250" lvl="1" indent="-457200" algn="just">
              <a:buFont typeface="Arial" panose="020B0604020202020204" pitchFamily="34" charset="0"/>
              <a:buChar char="•"/>
            </a:pPr>
            <a:endParaRPr lang="fr-FR" noProof="0" dirty="0" smtClean="0">
              <a:solidFill>
                <a:schemeClr val="tx1"/>
              </a:solidFill>
            </a:endParaRPr>
          </a:p>
          <a:p>
            <a:pPr marL="857250" lvl="1" indent="-457200" algn="just">
              <a:buFont typeface="Arial" panose="020B0604020202020204" pitchFamily="34" charset="0"/>
              <a:buChar char="•"/>
            </a:pPr>
            <a:r>
              <a:rPr lang="fr-FR" noProof="0" dirty="0" smtClean="0">
                <a:solidFill>
                  <a:schemeClr val="tx1"/>
                </a:solidFill>
              </a:rPr>
              <a:t>Permettre aux personnes d’exécuter leur tâches quotidiennes de manière autonome </a:t>
            </a:r>
          </a:p>
          <a:p>
            <a:pPr marL="857250" lvl="1" indent="-457200" algn="just">
              <a:buFont typeface="Arial" panose="020B0604020202020204" pitchFamily="34" charset="0"/>
              <a:buChar char="•"/>
            </a:pPr>
            <a:endParaRPr lang="fr-FR" sz="2400" noProof="0" dirty="0" smtClean="0"/>
          </a:p>
          <a:p>
            <a:pPr marL="400050" lvl="1" indent="0">
              <a:buNone/>
            </a:pPr>
            <a:endParaRPr lang="fr-FR" sz="3200" noProof="0" dirty="0" smtClean="0"/>
          </a:p>
          <a:p>
            <a:pPr marL="0" indent="0">
              <a:buNone/>
            </a:pPr>
            <a:endParaRPr lang="fr-FR" sz="2400" noProof="0" dirty="0" smtClean="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3212976"/>
            <a:ext cx="3731368" cy="264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p:nvPr/>
        </p:nvSpPr>
        <p:spPr>
          <a:xfrm>
            <a:off x="6552728" y="4906255"/>
            <a:ext cx="2141719" cy="584775"/>
          </a:xfrm>
          <a:prstGeom prst="rect">
            <a:avLst/>
          </a:prstGeom>
          <a:noFill/>
        </p:spPr>
        <p:txBody>
          <a:bodyPr wrap="square" rtlCol="0">
            <a:spAutoFit/>
          </a:bodyPr>
          <a:lstStyle/>
          <a:p>
            <a:r>
              <a:rPr lang="en-US" sz="1600" dirty="0" err="1"/>
              <a:t>Elisabete</a:t>
            </a:r>
            <a:r>
              <a:rPr lang="en-US" sz="1600" dirty="0"/>
              <a:t> </a:t>
            </a:r>
            <a:r>
              <a:rPr lang="en-US" sz="1600" dirty="0" err="1" smtClean="0"/>
              <a:t>Pires</a:t>
            </a:r>
            <a:r>
              <a:rPr lang="en-US" sz="1600" dirty="0" smtClean="0"/>
              <a:t>, AAL 2015, Brussels</a:t>
            </a:r>
            <a:endParaRPr lang="en-US" sz="1600" dirty="0"/>
          </a:p>
        </p:txBody>
      </p:sp>
    </p:spTree>
    <p:extLst>
      <p:ext uri="{BB962C8B-B14F-4D97-AF65-F5344CB8AC3E}">
        <p14:creationId xmlns:p14="http://schemas.microsoft.com/office/powerpoint/2010/main" val="360880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noProof="0" dirty="0" smtClean="0"/>
              <a:t>Smart Home pour personnes âgés</a:t>
            </a:r>
            <a:endParaRPr lang="fr-FR" sz="4000" noProof="0" dirty="0"/>
          </a:p>
        </p:txBody>
      </p:sp>
      <p:sp>
        <p:nvSpPr>
          <p:cNvPr id="3" name="Espace réservé du contenu 2"/>
          <p:cNvSpPr>
            <a:spLocks noGrp="1"/>
          </p:cNvSpPr>
          <p:nvPr>
            <p:ph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6</a:t>
            </a:fld>
            <a:endParaRPr lang="en-US" dirty="0"/>
          </a:p>
        </p:txBody>
      </p:sp>
      <p:pic>
        <p:nvPicPr>
          <p:cNvPr id="5" name="Picture 6" descr="C:\Users\Vincent\AppData\Local\Microsoft\Windows\Temporary Internet Files\Content.IE5\95385EUO\0e920f2df0ef9cf04fcb654a716a218c94eb294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02" y="1325222"/>
            <a:ext cx="8980966" cy="526607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5893" y="4581128"/>
            <a:ext cx="1097525" cy="652975"/>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4810" y="5363426"/>
            <a:ext cx="360040" cy="5857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33937" y="5363426"/>
            <a:ext cx="429622" cy="698937"/>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71800" y="3194878"/>
            <a:ext cx="935792" cy="773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1193" y="4581128"/>
            <a:ext cx="1056999" cy="897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64163" y="4907438"/>
            <a:ext cx="513142" cy="478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55893" y="5446356"/>
            <a:ext cx="513142" cy="478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91068" y="2753937"/>
            <a:ext cx="513142" cy="4783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1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37696" y="2504434"/>
            <a:ext cx="782727" cy="5944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774871" y="3570733"/>
            <a:ext cx="1099939" cy="736034"/>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5073" y="3645024"/>
            <a:ext cx="361094" cy="587452"/>
          </a:xfrm>
          <a:prstGeom prst="rect">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1"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24217">
            <a:off x="774852" y="4364661"/>
            <a:ext cx="1257593" cy="5942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2" name="Bulle ronde 5"/>
          <p:cNvSpPr/>
          <p:nvPr/>
        </p:nvSpPr>
        <p:spPr>
          <a:xfrm>
            <a:off x="2794961" y="1558875"/>
            <a:ext cx="2973231" cy="1781809"/>
          </a:xfrm>
          <a:prstGeom prst="wedgeEllipseCallout">
            <a:avLst>
              <a:gd name="adj1" fmla="val -25269"/>
              <a:gd name="adj2" fmla="val 6299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dirty="0">
                <a:solidFill>
                  <a:schemeClr val="tx1"/>
                </a:solidFill>
              </a:rPr>
              <a:t>What happen if I fall and become unconscious</a:t>
            </a:r>
            <a:r>
              <a:rPr lang="fr-BE" b="1" dirty="0">
                <a:solidFill>
                  <a:schemeClr val="tx1"/>
                </a:solidFill>
              </a:rPr>
              <a:t>?</a:t>
            </a:r>
          </a:p>
        </p:txBody>
      </p:sp>
      <p:grpSp>
        <p:nvGrpSpPr>
          <p:cNvPr id="16" name="Groupe 15"/>
          <p:cNvGrpSpPr/>
          <p:nvPr/>
        </p:nvGrpSpPr>
        <p:grpSpPr>
          <a:xfrm>
            <a:off x="237086" y="3302889"/>
            <a:ext cx="6414358" cy="1821568"/>
            <a:chOff x="323528" y="3325069"/>
            <a:chExt cx="6414358" cy="1821568"/>
          </a:xfrm>
        </p:grpSpPr>
        <p:sp>
          <p:nvSpPr>
            <p:cNvPr id="23" name="Bulle ronde 26"/>
            <p:cNvSpPr/>
            <p:nvPr/>
          </p:nvSpPr>
          <p:spPr>
            <a:xfrm>
              <a:off x="3764655" y="3364828"/>
              <a:ext cx="2973231" cy="1781809"/>
            </a:xfrm>
            <a:prstGeom prst="wedgeEllipseCallout">
              <a:avLst>
                <a:gd name="adj1" fmla="val -50996"/>
                <a:gd name="adj2" fmla="val -29775"/>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dirty="0"/>
                <a:t>What happens if I forget to close the door? </a:t>
              </a:r>
            </a:p>
          </p:txBody>
        </p:sp>
        <p:sp>
          <p:nvSpPr>
            <p:cNvPr id="24" name="Bulle ronde 27"/>
            <p:cNvSpPr/>
            <p:nvPr/>
          </p:nvSpPr>
          <p:spPr>
            <a:xfrm>
              <a:off x="323528" y="3325069"/>
              <a:ext cx="2973231" cy="1781809"/>
            </a:xfrm>
            <a:prstGeom prst="wedgeEllipseCallout">
              <a:avLst>
                <a:gd name="adj1" fmla="val 52800"/>
                <a:gd name="adj2" fmla="val -2188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b="1" dirty="0"/>
                <a:t>What happens if I do not hear a sound of phone ringing? </a:t>
              </a:r>
            </a:p>
          </p:txBody>
        </p:sp>
      </p:grpSp>
      <p:pic>
        <p:nvPicPr>
          <p:cNvPr id="26" name="Picture 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4304" y="5391661"/>
            <a:ext cx="1029850" cy="10527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7" name="Picture 10" descr="C:\Users\Vincent\AppData\Local\Microsoft\Windows\Temporary Internet Files\Content.IE5\NKA2RNBE\280px-Infermiere_Volontarie_della_Croce_Rossa_Italiana[1].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79368" y="5373186"/>
            <a:ext cx="1390406" cy="10527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507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fr-FR" b="1" noProof="0" dirty="0" smtClean="0"/>
              <a:t>Agenda</a:t>
            </a:r>
            <a:endParaRPr lang="fr-FR" b="1" noProof="0" dirty="0"/>
          </a:p>
        </p:txBody>
      </p:sp>
      <p:sp>
        <p:nvSpPr>
          <p:cNvPr id="12" name="Content Placeholder 3"/>
          <p:cNvSpPr>
            <a:spLocks noGrp="1"/>
          </p:cNvSpPr>
          <p:nvPr>
            <p:ph idx="1"/>
          </p:nvPr>
        </p:nvSpPr>
        <p:spPr>
          <a:xfrm>
            <a:off x="457200" y="1484784"/>
            <a:ext cx="7355160" cy="4752528"/>
          </a:xfrm>
        </p:spPr>
        <p:txBody>
          <a:bodyPr/>
          <a:lstStyle/>
          <a:p>
            <a:pPr marL="914400" indent="-914400">
              <a:lnSpc>
                <a:spcPct val="150000"/>
              </a:lnSpc>
              <a:buClr>
                <a:srgbClr val="36A63A"/>
              </a:buClr>
              <a:buFont typeface="+mj-lt"/>
              <a:buAutoNum type="arabicPeriod"/>
            </a:pPr>
            <a:r>
              <a:rPr lang="fr-FR" sz="3200" noProof="0" dirty="0" smtClean="0">
                <a:solidFill>
                  <a:schemeClr val="tx1"/>
                </a:solidFill>
              </a:rPr>
              <a:t>Internet des Objets</a:t>
            </a:r>
          </a:p>
          <a:p>
            <a:pPr marL="914400" indent="-914400">
              <a:lnSpc>
                <a:spcPct val="150000"/>
              </a:lnSpc>
              <a:buClr>
                <a:srgbClr val="36A63A"/>
              </a:buClr>
              <a:buFont typeface="+mj-lt"/>
              <a:buAutoNum type="arabicPeriod"/>
            </a:pPr>
            <a:r>
              <a:rPr lang="fr-FR" sz="3200" noProof="0" dirty="0" smtClean="0">
                <a:solidFill>
                  <a:schemeClr val="tx1"/>
                </a:solidFill>
              </a:rPr>
              <a:t>Problématique liés à la domotique</a:t>
            </a:r>
          </a:p>
          <a:p>
            <a:pPr marL="914400" indent="-914400">
              <a:lnSpc>
                <a:spcPct val="150000"/>
              </a:lnSpc>
              <a:buClr>
                <a:srgbClr val="36A63A"/>
              </a:buClr>
              <a:buFont typeface="+mj-lt"/>
              <a:buAutoNum type="arabicPeriod"/>
            </a:pPr>
            <a:r>
              <a:rPr lang="fr-FR" sz="3200" noProof="0" dirty="0" smtClean="0">
                <a:solidFill>
                  <a:schemeClr val="tx1"/>
                </a:solidFill>
              </a:rPr>
              <a:t>Notre proposition: un DSL pour l’</a:t>
            </a:r>
            <a:r>
              <a:rPr lang="fr-FR" sz="3200" noProof="0" dirty="0" err="1" smtClean="0">
                <a:solidFill>
                  <a:schemeClr val="tx1"/>
                </a:solidFill>
              </a:rPr>
              <a:t>IoT</a:t>
            </a:r>
            <a:r>
              <a:rPr lang="fr-FR" sz="3200" noProof="0" dirty="0" smtClean="0">
                <a:solidFill>
                  <a:schemeClr val="tx1"/>
                </a:solidFill>
              </a:rPr>
              <a:t> tenant compte du contexte</a:t>
            </a:r>
            <a:endParaRPr lang="fr-FR" sz="3200" noProof="0" dirty="0">
              <a:solidFill>
                <a:schemeClr val="tx1"/>
              </a:solidFill>
            </a:endParaRPr>
          </a:p>
          <a:p>
            <a:pPr marL="914400" indent="-914400">
              <a:lnSpc>
                <a:spcPct val="150000"/>
              </a:lnSpc>
              <a:buClr>
                <a:srgbClr val="36A63A"/>
              </a:buClr>
              <a:buFont typeface="+mj-lt"/>
              <a:buAutoNum type="arabicPeriod"/>
            </a:pPr>
            <a:r>
              <a:rPr lang="fr-FR" sz="3200" noProof="0" dirty="0" smtClean="0">
                <a:solidFill>
                  <a:schemeClr val="tx1"/>
                </a:solidFill>
              </a:rPr>
              <a:t>Solutions existantes</a:t>
            </a:r>
            <a:endParaRPr lang="fr-FR" sz="3200" noProof="0" dirty="0">
              <a:solidFill>
                <a:schemeClr val="tx1"/>
              </a:solidFill>
            </a:endParaRPr>
          </a:p>
          <a:p>
            <a:pPr marL="914400" indent="-914400">
              <a:lnSpc>
                <a:spcPct val="150000"/>
              </a:lnSpc>
              <a:buClr>
                <a:srgbClr val="36A63A"/>
              </a:buClr>
              <a:buFont typeface="+mj-lt"/>
              <a:buAutoNum type="arabicPeriod"/>
            </a:pPr>
            <a:r>
              <a:rPr lang="fr-FR" sz="3200" noProof="0" dirty="0" smtClean="0">
                <a:solidFill>
                  <a:schemeClr val="tx1"/>
                </a:solidFill>
              </a:rPr>
              <a:t>Conclusion</a:t>
            </a:r>
          </a:p>
        </p:txBody>
      </p:sp>
    </p:spTree>
    <p:extLst>
      <p:ext uri="{BB962C8B-B14F-4D97-AF65-F5344CB8AC3E}">
        <p14:creationId xmlns:p14="http://schemas.microsoft.com/office/powerpoint/2010/main" val="15675381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0"/>
          </p:nvPr>
        </p:nvSpPr>
        <p:spPr/>
        <p:txBody>
          <a:bodyPr/>
          <a:lstStyle/>
          <a:p>
            <a:pPr>
              <a:defRPr/>
            </a:pPr>
            <a:fld id="{326C6059-A255-C24B-AAEC-93A3405961B0}" type="slidenum">
              <a:rPr lang="en-US" smtClean="0"/>
              <a:pPr>
                <a:defRPr/>
              </a:pPr>
              <a:t>8</a:t>
            </a:fld>
            <a:endParaRPr lang="en-US" dirty="0"/>
          </a:p>
        </p:txBody>
      </p:sp>
      <p:sp>
        <p:nvSpPr>
          <p:cNvPr id="3" name="Titre 2"/>
          <p:cNvSpPr>
            <a:spLocks noGrp="1"/>
          </p:cNvSpPr>
          <p:nvPr>
            <p:ph type="title"/>
          </p:nvPr>
        </p:nvSpPr>
        <p:spPr/>
        <p:txBody>
          <a:bodyPr/>
          <a:lstStyle/>
          <a:p>
            <a:r>
              <a:rPr lang="fr-FR" noProof="0" dirty="0" smtClean="0"/>
              <a:t>COUCHES EN </a:t>
            </a:r>
            <a:r>
              <a:rPr lang="fr-FR" noProof="0" dirty="0" err="1" smtClean="0"/>
              <a:t>IoT</a:t>
            </a:r>
            <a:endParaRPr lang="fr-FR" noProof="0" dirty="0"/>
          </a:p>
        </p:txBody>
      </p:sp>
    </p:spTree>
    <p:extLst>
      <p:ext uri="{BB962C8B-B14F-4D97-AF65-F5344CB8AC3E}">
        <p14:creationId xmlns:p14="http://schemas.microsoft.com/office/powerpoint/2010/main" val="3069683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noProof="0" dirty="0" smtClean="0"/>
              <a:t>Internet Des Objets</a:t>
            </a:r>
            <a:endParaRPr lang="fr-FR" noProof="0"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0072" y="1556792"/>
            <a:ext cx="3636591" cy="3065005"/>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9</a:t>
            </a:fld>
            <a:endParaRPr lang="en-US" dirty="0"/>
          </a:p>
        </p:txBody>
      </p:sp>
      <p:sp>
        <p:nvSpPr>
          <p:cNvPr id="6" name="ZoneTexte 5"/>
          <p:cNvSpPr txBox="1"/>
          <p:nvPr/>
        </p:nvSpPr>
        <p:spPr>
          <a:xfrm>
            <a:off x="457200" y="1844824"/>
            <a:ext cx="3826768" cy="3170099"/>
          </a:xfrm>
          <a:prstGeom prst="rect">
            <a:avLst/>
          </a:prstGeom>
          <a:noFill/>
        </p:spPr>
        <p:txBody>
          <a:bodyPr wrap="square" rtlCol="0">
            <a:spAutoFit/>
          </a:bodyPr>
          <a:lstStyle/>
          <a:p>
            <a:r>
              <a:rPr lang="fr-BE" dirty="0"/>
              <a:t>L'internet des objets est « un réseau de réseaux qui permet, via des systèmes d’identification électronique normalisés et sans fil, d’identifier et de communiquer numériquement avec des objets physiques afin de pouvoir mesurer et échanger des données entre les mondes physiques et virtuels.</a:t>
            </a:r>
          </a:p>
        </p:txBody>
      </p:sp>
      <p:sp>
        <p:nvSpPr>
          <p:cNvPr id="3" name="ZoneTexte 2"/>
          <p:cNvSpPr txBox="1"/>
          <p:nvPr/>
        </p:nvSpPr>
        <p:spPr>
          <a:xfrm>
            <a:off x="5255478" y="5301208"/>
            <a:ext cx="3672408" cy="1046440"/>
          </a:xfrm>
          <a:prstGeom prst="rect">
            <a:avLst/>
          </a:prstGeom>
          <a:noFill/>
        </p:spPr>
        <p:txBody>
          <a:bodyPr wrap="square" rtlCol="0">
            <a:spAutoFit/>
          </a:bodyPr>
          <a:lstStyle/>
          <a:p>
            <a:r>
              <a:rPr lang="fr-BE" sz="1400" dirty="0"/>
              <a:t>Pierre-Jean </a:t>
            </a:r>
            <a:r>
              <a:rPr lang="fr-BE" sz="1400" dirty="0" err="1"/>
              <a:t>Benghozi</a:t>
            </a:r>
            <a:r>
              <a:rPr lang="fr-BE" sz="1400" dirty="0"/>
              <a:t>, Sylvain Bureau, Françoise </a:t>
            </a:r>
            <a:r>
              <a:rPr lang="fr-BE" sz="1400" dirty="0" err="1" smtClean="0"/>
              <a:t>Massit-Folléa</a:t>
            </a:r>
            <a:r>
              <a:rPr lang="fr-BE" sz="1400" dirty="0" smtClean="0"/>
              <a:t> In </a:t>
            </a:r>
            <a:r>
              <a:rPr lang="fr-BE" dirty="0">
                <a:hlinkClick r:id="rId3" tooltip="L’Internet des objets"/>
              </a:rPr>
              <a:t>L’INTERNET DES OBJETS</a:t>
            </a:r>
            <a:endParaRPr lang="fr-BE" dirty="0"/>
          </a:p>
          <a:p>
            <a:r>
              <a:rPr lang="fr-BE" sz="1400" dirty="0" smtClean="0"/>
              <a:t> 2009</a:t>
            </a:r>
            <a:endParaRPr lang="fr-BE" sz="1400" dirty="0"/>
          </a:p>
        </p:txBody>
      </p:sp>
    </p:spTree>
    <p:extLst>
      <p:ext uri="{BB962C8B-B14F-4D97-AF65-F5344CB8AC3E}">
        <p14:creationId xmlns:p14="http://schemas.microsoft.com/office/powerpoint/2010/main" val="3829863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2004:Modèles:Présentations:Conceptions:Coin jaune</Template>
  <TotalTime>72812</TotalTime>
  <Words>1570</Words>
  <Application>Microsoft Office PowerPoint</Application>
  <PresentationFormat>Affichage à l'écran (4:3)</PresentationFormat>
  <Paragraphs>378</Paragraphs>
  <Slides>39</Slides>
  <Notes>14</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39</vt:i4>
      </vt:variant>
    </vt:vector>
  </HeadingPairs>
  <TitlesOfParts>
    <vt:vector size="49" baseType="lpstr">
      <vt:lpstr>ＭＳ Ｐゴシック</vt:lpstr>
      <vt:lpstr>Arial</vt:lpstr>
      <vt:lpstr>Calibri</vt:lpstr>
      <vt:lpstr>Courier</vt:lpstr>
      <vt:lpstr>Courier New</vt:lpstr>
      <vt:lpstr>Frutiger LT Std 45 Light</vt:lpstr>
      <vt:lpstr>Times New Roman</vt:lpstr>
      <vt:lpstr>Verdana</vt:lpstr>
      <vt:lpstr>Wingdings</vt:lpstr>
      <vt:lpstr>UNamur</vt:lpstr>
      <vt:lpstr>Présentation PowerPoint</vt:lpstr>
      <vt:lpstr>Vieillissement</vt:lpstr>
      <vt:lpstr>Démographie des personnes vieillissantes</vt:lpstr>
      <vt:lpstr>Défis sociétaux</vt:lpstr>
      <vt:lpstr>Personnes âgées</vt:lpstr>
      <vt:lpstr>Smart Home pour personnes âgés</vt:lpstr>
      <vt:lpstr>Agenda</vt:lpstr>
      <vt:lpstr>COUCHES EN IoT</vt:lpstr>
      <vt:lpstr>Internet Des Objets</vt:lpstr>
      <vt:lpstr>Internet Des Objets</vt:lpstr>
      <vt:lpstr>Internet Des Objets : Object   </vt:lpstr>
      <vt:lpstr>Service Management</vt:lpstr>
      <vt:lpstr>Application Layer</vt:lpstr>
      <vt:lpstr>Business Layer</vt:lpstr>
      <vt:lpstr>  IoT Layers</vt:lpstr>
      <vt:lpstr>Exemple</vt:lpstr>
      <vt:lpstr>  Projet GERAS</vt:lpstr>
      <vt:lpstr>PROBLEMATIQUES EN IoT</vt:lpstr>
      <vt:lpstr>Complexité</vt:lpstr>
      <vt:lpstr>Déploiement</vt:lpstr>
      <vt:lpstr>Déploiement</vt:lpstr>
      <vt:lpstr>Adapter au contexte</vt:lpstr>
      <vt:lpstr>PROPOSITION</vt:lpstr>
      <vt:lpstr>Architecture</vt:lpstr>
      <vt:lpstr>Scénario de Téléphone</vt:lpstr>
      <vt:lpstr>DSL : Déclarer des objets</vt:lpstr>
      <vt:lpstr>DSL : Relier des objets</vt:lpstr>
      <vt:lpstr>DSL : Définir des comportements</vt:lpstr>
      <vt:lpstr>SOLUTIONS EXISTANTES</vt:lpstr>
      <vt:lpstr>ThingML</vt:lpstr>
      <vt:lpstr>Comparaison</vt:lpstr>
      <vt:lpstr>SmartThings</vt:lpstr>
      <vt:lpstr>SmartThing</vt:lpstr>
      <vt:lpstr>Comparaison</vt:lpstr>
      <vt:lpstr>HBMS</vt:lpstr>
      <vt:lpstr>Behavior Unit Goal</vt:lpstr>
      <vt:lpstr>Comparaison</vt:lpstr>
      <vt:lpstr>Conclusion</vt:lpstr>
      <vt:lpstr>Perspectives</vt:lpstr>
    </vt:vector>
  </TitlesOfParts>
  <Company>FUNDP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SPL for Food Traceability Software</dc:title>
  <dc:creator>Schobbens</dc:creator>
  <cp:lastModifiedBy>Moussa Amrani</cp:lastModifiedBy>
  <cp:revision>1292</cp:revision>
  <cp:lastPrinted>2016-08-18T16:35:47Z</cp:lastPrinted>
  <dcterms:created xsi:type="dcterms:W3CDTF">2003-10-08T07:15:15Z</dcterms:created>
  <dcterms:modified xsi:type="dcterms:W3CDTF">2016-09-05T13:22:26Z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